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70" r:id="rId15"/>
    <p:sldId id="271" r:id="rId16"/>
    <p:sldId id="272" r:id="rId17"/>
    <p:sldId id="273" r:id="rId18"/>
    <p:sldId id="274" r:id="rId19"/>
    <p:sldId id="289" r:id="rId20"/>
    <p:sldId id="290" r:id="rId21"/>
    <p:sldId id="275" r:id="rId22"/>
    <p:sldId id="278" r:id="rId23"/>
    <p:sldId id="276" r:id="rId24"/>
    <p:sldId id="281" r:id="rId25"/>
    <p:sldId id="279" r:id="rId26"/>
    <p:sldId id="282" r:id="rId27"/>
    <p:sldId id="283" r:id="rId28"/>
    <p:sldId id="284" r:id="rId29"/>
    <p:sldId id="285" r:id="rId30"/>
    <p:sldId id="287" r:id="rId31"/>
    <p:sldId id="288" r:id="rId32"/>
    <p:sldId id="286" r:id="rId33"/>
    <p:sldId id="27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64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3E77DB-0E2C-5AE7-4319-077F810C7344}" v="1" dt="2025-07-29T04:09:19.935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62"/>
    <p:restoredTop sz="88904"/>
  </p:normalViewPr>
  <p:slideViewPr>
    <p:cSldViewPr snapToGrid="0">
      <p:cViewPr varScale="1">
        <p:scale>
          <a:sx n="112" d="100"/>
          <a:sy n="112" d="100"/>
        </p:scale>
        <p:origin x="16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earun@gmail.com" userId="45eccef0c200b126" providerId="Windows Live" clId="Web-{E0FBE003-30EB-7F1A-4FCA-EA9B7588BE6C}"/>
    <pc:docChg chg="modSld">
      <pc:chgData name="acearun@gmail.com" userId="45eccef0c200b126" providerId="Windows Live" clId="Web-{E0FBE003-30EB-7F1A-4FCA-EA9B7588BE6C}" dt="2025-04-29T04:44:25.042" v="34"/>
      <pc:docMkLst>
        <pc:docMk/>
      </pc:docMkLst>
      <pc:sldChg chg="modSp">
        <pc:chgData name="acearun@gmail.com" userId="45eccef0c200b126" providerId="Windows Live" clId="Web-{E0FBE003-30EB-7F1A-4FCA-EA9B7588BE6C}" dt="2025-04-29T04:44:25.042" v="34"/>
        <pc:sldMkLst>
          <pc:docMk/>
          <pc:sldMk cId="109857222" sldId="256"/>
        </pc:sldMkLst>
      </pc:sldChg>
    </pc:docChg>
  </pc:docChgLst>
  <pc:docChgLst>
    <pc:chgData name="acearun@gmail.com" userId="45eccef0c200b126" providerId="Windows Live" clId="Web-{F62D502A-B156-9EBD-C395-5C669317D30C}"/>
    <pc:docChg chg="addSld modSld addSection delSection">
      <pc:chgData name="acearun@gmail.com" userId="45eccef0c200b126" providerId="Windows Live" clId="Web-{F62D502A-B156-9EBD-C395-5C669317D30C}" dt="2025-05-01T05:49:00.045" v="21"/>
      <pc:docMkLst>
        <pc:docMk/>
      </pc:docMkLst>
      <pc:sldChg chg="new">
        <pc:chgData name="acearun@gmail.com" userId="45eccef0c200b126" providerId="Windows Live" clId="Web-{F62D502A-B156-9EBD-C395-5C669317D30C}" dt="2025-05-01T05:44:40.307" v="0"/>
        <pc:sldMkLst>
          <pc:docMk/>
          <pc:sldMk cId="1287688442" sldId="279"/>
        </pc:sldMkLst>
      </pc:sldChg>
      <pc:sldChg chg="delSp modSp new">
        <pc:chgData name="acearun@gmail.com" userId="45eccef0c200b126" providerId="Windows Live" clId="Web-{F62D502A-B156-9EBD-C395-5C669317D30C}" dt="2025-05-01T05:49:00.045" v="21"/>
        <pc:sldMkLst>
          <pc:docMk/>
          <pc:sldMk cId="3300711205" sldId="280"/>
        </pc:sldMkLst>
      </pc:sldChg>
    </pc:docChg>
  </pc:docChgLst>
  <pc:docChgLst>
    <pc:chgData name="aanyathaker@gmail.com" userId="2e5aae82a1a13775" providerId="Windows Live" clId="Web-{C53E77DB-0E2C-5AE7-4319-077F810C7344}"/>
    <pc:docChg chg="sldOrd">
      <pc:chgData name="aanyathaker@gmail.com" userId="2e5aae82a1a13775" providerId="Windows Live" clId="Web-{C53E77DB-0E2C-5AE7-4319-077F810C7344}" dt="2025-07-29T04:09:19.935" v="0"/>
      <pc:docMkLst>
        <pc:docMk/>
      </pc:docMkLst>
      <pc:sldChg chg="ord">
        <pc:chgData name="aanyathaker@gmail.com" userId="2e5aae82a1a13775" providerId="Windows Live" clId="Web-{C53E77DB-0E2C-5AE7-4319-077F810C7344}" dt="2025-07-29T04:09:19.935" v="0"/>
        <pc:sldMkLst>
          <pc:docMk/>
          <pc:sldMk cId="109103059" sldId="260"/>
        </pc:sldMkLst>
      </pc:sldChg>
    </pc:docChg>
  </pc:docChgLst>
  <pc:docChgLst>
    <pc:chgData name="acearun@gmail.com" userId="45eccef0c200b126" providerId="LiveId" clId="{FD2E9992-2348-1549-B0CC-1E32AE197A8F}"/>
    <pc:docChg chg="undo custSel addSld delSld modSld sldOrd">
      <pc:chgData name="acearun@gmail.com" userId="45eccef0c200b126" providerId="LiveId" clId="{FD2E9992-2348-1549-B0CC-1E32AE197A8F}" dt="2025-05-07T19:29:20.327" v="2398" actId="20577"/>
      <pc:docMkLst>
        <pc:docMk/>
      </pc:docMkLst>
      <pc:sldChg chg="addSp delSp modSp mod setBg">
        <pc:chgData name="acearun@gmail.com" userId="45eccef0c200b126" providerId="LiveId" clId="{FD2E9992-2348-1549-B0CC-1E32AE197A8F}" dt="2025-04-29T04:46:53.616" v="4" actId="478"/>
        <pc:sldMkLst>
          <pc:docMk/>
          <pc:sldMk cId="109857222" sldId="256"/>
        </pc:sldMkLst>
      </pc:sldChg>
      <pc:sldChg chg="addSp delSp modSp new mod setBg modNotesTx">
        <pc:chgData name="acearun@gmail.com" userId="45eccef0c200b126" providerId="LiveId" clId="{FD2E9992-2348-1549-B0CC-1E32AE197A8F}" dt="2025-04-29T04:53:17.653" v="98" actId="1076"/>
        <pc:sldMkLst>
          <pc:docMk/>
          <pc:sldMk cId="2368158533" sldId="257"/>
        </pc:sldMkLst>
      </pc:sldChg>
      <pc:sldChg chg="addSp delSp modSp new mod setBg">
        <pc:chgData name="acearun@gmail.com" userId="45eccef0c200b126" providerId="LiveId" clId="{FD2E9992-2348-1549-B0CC-1E32AE197A8F}" dt="2025-04-29T04:55:20.584" v="110" actId="26606"/>
        <pc:sldMkLst>
          <pc:docMk/>
          <pc:sldMk cId="1917724029" sldId="258"/>
        </pc:sldMkLst>
      </pc:sldChg>
      <pc:sldChg chg="addSp delSp modSp new mod setBg">
        <pc:chgData name="acearun@gmail.com" userId="45eccef0c200b126" providerId="LiveId" clId="{FD2E9992-2348-1549-B0CC-1E32AE197A8F}" dt="2025-04-29T05:11:59.775" v="249" actId="20577"/>
        <pc:sldMkLst>
          <pc:docMk/>
          <pc:sldMk cId="178234364" sldId="259"/>
        </pc:sldMkLst>
      </pc:sldChg>
      <pc:sldChg chg="addSp delSp modSp new mod setBg">
        <pc:chgData name="acearun@gmail.com" userId="45eccef0c200b126" providerId="LiveId" clId="{FD2E9992-2348-1549-B0CC-1E32AE197A8F}" dt="2025-04-29T05:11:12.475" v="224" actId="403"/>
        <pc:sldMkLst>
          <pc:docMk/>
          <pc:sldMk cId="109103059" sldId="260"/>
        </pc:sldMkLst>
      </pc:sldChg>
      <pc:sldChg chg="addSp modSp new mod">
        <pc:chgData name="acearun@gmail.com" userId="45eccef0c200b126" providerId="LiveId" clId="{FD2E9992-2348-1549-B0CC-1E32AE197A8F}" dt="2025-04-29T05:18:53.332" v="363" actId="207"/>
        <pc:sldMkLst>
          <pc:docMk/>
          <pc:sldMk cId="1554529881" sldId="261"/>
        </pc:sldMkLst>
      </pc:sldChg>
      <pc:sldChg chg="modSp add mod">
        <pc:chgData name="acearun@gmail.com" userId="45eccef0c200b126" providerId="LiveId" clId="{FD2E9992-2348-1549-B0CC-1E32AE197A8F}" dt="2025-04-29T05:21:30.543" v="428" actId="207"/>
        <pc:sldMkLst>
          <pc:docMk/>
          <pc:sldMk cId="3143957985" sldId="262"/>
        </pc:sldMkLst>
      </pc:sldChg>
      <pc:sldChg chg="modSp new mod">
        <pc:chgData name="acearun@gmail.com" userId="45eccef0c200b126" providerId="LiveId" clId="{FD2E9992-2348-1549-B0CC-1E32AE197A8F}" dt="2025-04-29T05:23:13.116" v="441" actId="255"/>
        <pc:sldMkLst>
          <pc:docMk/>
          <pc:sldMk cId="3253839067" sldId="263"/>
        </pc:sldMkLst>
      </pc:sldChg>
      <pc:sldChg chg="addSp modSp new mod setBg">
        <pc:chgData name="acearun@gmail.com" userId="45eccef0c200b126" providerId="LiveId" clId="{FD2E9992-2348-1549-B0CC-1E32AE197A8F}" dt="2025-04-29T05:26:29.341" v="477" actId="26606"/>
        <pc:sldMkLst>
          <pc:docMk/>
          <pc:sldMk cId="3368146670" sldId="264"/>
        </pc:sldMkLst>
      </pc:sldChg>
      <pc:sldChg chg="addSp delSp modSp new mod setBg">
        <pc:chgData name="acearun@gmail.com" userId="45eccef0c200b126" providerId="LiveId" clId="{FD2E9992-2348-1549-B0CC-1E32AE197A8F}" dt="2025-04-29T05:28:02.936" v="496" actId="26606"/>
        <pc:sldMkLst>
          <pc:docMk/>
          <pc:sldMk cId="189166475" sldId="265"/>
        </pc:sldMkLst>
      </pc:sldChg>
      <pc:sldChg chg="modSp new mod">
        <pc:chgData name="acearun@gmail.com" userId="45eccef0c200b126" providerId="LiveId" clId="{FD2E9992-2348-1549-B0CC-1E32AE197A8F}" dt="2025-04-29T05:29:16.334" v="524" actId="20577"/>
        <pc:sldMkLst>
          <pc:docMk/>
          <pc:sldMk cId="1358431944" sldId="266"/>
        </pc:sldMkLst>
      </pc:sldChg>
      <pc:sldChg chg="addSp delSp modSp new mod">
        <pc:chgData name="acearun@gmail.com" userId="45eccef0c200b126" providerId="LiveId" clId="{FD2E9992-2348-1549-B0CC-1E32AE197A8F}" dt="2025-04-29T05:34:11.334" v="544" actId="1076"/>
        <pc:sldMkLst>
          <pc:docMk/>
          <pc:sldMk cId="932135769" sldId="267"/>
        </pc:sldMkLst>
      </pc:sldChg>
      <pc:sldChg chg="modSp add ord">
        <pc:chgData name="acearun@gmail.com" userId="45eccef0c200b126" providerId="LiveId" clId="{FD2E9992-2348-1549-B0CC-1E32AE197A8F}" dt="2025-04-29T05:33:42.557" v="538" actId="20578"/>
        <pc:sldMkLst>
          <pc:docMk/>
          <pc:sldMk cId="4189165289" sldId="268"/>
        </pc:sldMkLst>
      </pc:sldChg>
      <pc:sldChg chg="delSp add del">
        <pc:chgData name="acearun@gmail.com" userId="45eccef0c200b126" providerId="LiveId" clId="{FD2E9992-2348-1549-B0CC-1E32AE197A8F}" dt="2025-04-29T05:35:00.169" v="550" actId="2696"/>
        <pc:sldMkLst>
          <pc:docMk/>
          <pc:sldMk cId="60985313" sldId="269"/>
        </pc:sldMkLst>
      </pc:sldChg>
      <pc:sldChg chg="addSp delSp modSp new mod">
        <pc:chgData name="acearun@gmail.com" userId="45eccef0c200b126" providerId="LiveId" clId="{FD2E9992-2348-1549-B0CC-1E32AE197A8F}" dt="2025-04-29T05:36:43.016" v="559" actId="207"/>
        <pc:sldMkLst>
          <pc:docMk/>
          <pc:sldMk cId="166884136" sldId="270"/>
        </pc:sldMkLst>
      </pc:sldChg>
      <pc:sldChg chg="modSp new mod">
        <pc:chgData name="acearun@gmail.com" userId="45eccef0c200b126" providerId="LiveId" clId="{FD2E9992-2348-1549-B0CC-1E32AE197A8F}" dt="2025-04-29T05:37:39.586" v="582" actId="20577"/>
        <pc:sldMkLst>
          <pc:docMk/>
          <pc:sldMk cId="125423436" sldId="271"/>
        </pc:sldMkLst>
      </pc:sldChg>
      <pc:sldChg chg="addSp modSp new mod setBg">
        <pc:chgData name="acearun@gmail.com" userId="45eccef0c200b126" providerId="LiveId" clId="{FD2E9992-2348-1549-B0CC-1E32AE197A8F}" dt="2025-04-29T05:41:22.036" v="665" actId="14100"/>
        <pc:sldMkLst>
          <pc:docMk/>
          <pc:sldMk cId="2086374832" sldId="272"/>
        </pc:sldMkLst>
      </pc:sldChg>
      <pc:sldChg chg="addSp delSp modSp new mod setBg">
        <pc:chgData name="acearun@gmail.com" userId="45eccef0c200b126" providerId="LiveId" clId="{FD2E9992-2348-1549-B0CC-1E32AE197A8F}" dt="2025-04-29T05:44:47.568" v="695" actId="26606"/>
        <pc:sldMkLst>
          <pc:docMk/>
          <pc:sldMk cId="4124663316" sldId="273"/>
        </pc:sldMkLst>
      </pc:sldChg>
      <pc:sldChg chg="modSp new mod">
        <pc:chgData name="acearun@gmail.com" userId="45eccef0c200b126" providerId="LiveId" clId="{FD2E9992-2348-1549-B0CC-1E32AE197A8F}" dt="2025-04-29T05:45:31.712" v="704" actId="20577"/>
        <pc:sldMkLst>
          <pc:docMk/>
          <pc:sldMk cId="584702383" sldId="274"/>
        </pc:sldMkLst>
      </pc:sldChg>
      <pc:sldChg chg="addSp delSp modSp new mod setBg">
        <pc:chgData name="acearun@gmail.com" userId="45eccef0c200b126" providerId="LiveId" clId="{FD2E9992-2348-1549-B0CC-1E32AE197A8F}" dt="2025-04-29T05:56:41.792" v="853" actId="1076"/>
        <pc:sldMkLst>
          <pc:docMk/>
          <pc:sldMk cId="502837732" sldId="275"/>
        </pc:sldMkLst>
      </pc:sldChg>
      <pc:sldChg chg="addSp modSp new mod ord setBg">
        <pc:chgData name="acearun@gmail.com" userId="45eccef0c200b126" providerId="LiveId" clId="{FD2E9992-2348-1549-B0CC-1E32AE197A8F}" dt="2025-04-29T06:26:47.183" v="1282" actId="20578"/>
        <pc:sldMkLst>
          <pc:docMk/>
          <pc:sldMk cId="3975311602" sldId="276"/>
        </pc:sldMkLst>
      </pc:sldChg>
      <pc:sldChg chg="addSp delSp modSp new mod setBg">
        <pc:chgData name="acearun@gmail.com" userId="45eccef0c200b126" providerId="LiveId" clId="{FD2E9992-2348-1549-B0CC-1E32AE197A8F}" dt="2025-04-29T06:17:16.356" v="1236" actId="255"/>
        <pc:sldMkLst>
          <pc:docMk/>
          <pc:sldMk cId="3495736269" sldId="277"/>
        </pc:sldMkLst>
      </pc:sldChg>
      <pc:sldChg chg="addSp delSp modSp new mod ord setBg">
        <pc:chgData name="acearun@gmail.com" userId="45eccef0c200b126" providerId="LiveId" clId="{FD2E9992-2348-1549-B0CC-1E32AE197A8F}" dt="2025-04-29T06:26:53.005" v="1283" actId="20578"/>
        <pc:sldMkLst>
          <pc:docMk/>
          <pc:sldMk cId="4265193529" sldId="278"/>
        </pc:sldMkLst>
      </pc:sldChg>
      <pc:sldChg chg="addSp delSp modSp mod setBg">
        <pc:chgData name="acearun@gmail.com" userId="45eccef0c200b126" providerId="LiveId" clId="{FD2E9992-2348-1549-B0CC-1E32AE197A8F}" dt="2025-05-01T06:00:12.727" v="1365" actId="26606"/>
        <pc:sldMkLst>
          <pc:docMk/>
          <pc:sldMk cId="1287688442" sldId="279"/>
        </pc:sldMkLst>
      </pc:sldChg>
      <pc:sldChg chg="addSp modSp del mod setBg">
        <pc:chgData name="acearun@gmail.com" userId="45eccef0c200b126" providerId="LiveId" clId="{FD2E9992-2348-1549-B0CC-1E32AE197A8F}" dt="2025-05-01T05:55:16.179" v="1356" actId="2696"/>
        <pc:sldMkLst>
          <pc:docMk/>
          <pc:sldMk cId="3300711205" sldId="280"/>
        </pc:sldMkLst>
      </pc:sldChg>
      <pc:sldChg chg="addSp delSp modSp new mod setBg">
        <pc:chgData name="acearun@gmail.com" userId="45eccef0c200b126" providerId="LiveId" clId="{FD2E9992-2348-1549-B0CC-1E32AE197A8F}" dt="2025-05-01T05:55:03.804" v="1355" actId="26606"/>
        <pc:sldMkLst>
          <pc:docMk/>
          <pc:sldMk cId="3711790131" sldId="281"/>
        </pc:sldMkLst>
      </pc:sldChg>
      <pc:sldChg chg="addSp delSp modSp new mod setBg">
        <pc:chgData name="acearun@gmail.com" userId="45eccef0c200b126" providerId="LiveId" clId="{FD2E9992-2348-1549-B0CC-1E32AE197A8F}" dt="2025-05-01T06:04:44.629" v="1423" actId="26606"/>
        <pc:sldMkLst>
          <pc:docMk/>
          <pc:sldMk cId="136172532" sldId="282"/>
        </pc:sldMkLst>
      </pc:sldChg>
      <pc:sldChg chg="addSp delSp modSp new mod setBg">
        <pc:chgData name="acearun@gmail.com" userId="45eccef0c200b126" providerId="LiveId" clId="{FD2E9992-2348-1549-B0CC-1E32AE197A8F}" dt="2025-05-01T06:10:17.621" v="1550" actId="20577"/>
        <pc:sldMkLst>
          <pc:docMk/>
          <pc:sldMk cId="2209832492" sldId="283"/>
        </pc:sldMkLst>
      </pc:sldChg>
      <pc:sldChg chg="addSp delSp modSp add mod setBg delDesignElem">
        <pc:chgData name="acearun@gmail.com" userId="45eccef0c200b126" providerId="LiveId" clId="{FD2E9992-2348-1549-B0CC-1E32AE197A8F}" dt="2025-05-01T17:01:45.055" v="1846" actId="20577"/>
        <pc:sldMkLst>
          <pc:docMk/>
          <pc:sldMk cId="506389547" sldId="284"/>
        </pc:sldMkLst>
      </pc:sldChg>
      <pc:sldChg chg="addSp delSp modSp new mod setBg">
        <pc:chgData name="acearun@gmail.com" userId="45eccef0c200b126" providerId="LiveId" clId="{FD2E9992-2348-1549-B0CC-1E32AE197A8F}" dt="2025-05-01T17:03:54.031" v="1917" actId="113"/>
        <pc:sldMkLst>
          <pc:docMk/>
          <pc:sldMk cId="38040992" sldId="285"/>
        </pc:sldMkLst>
      </pc:sldChg>
      <pc:sldChg chg="addSp delSp modSp new mod setBg modNotesTx">
        <pc:chgData name="acearun@gmail.com" userId="45eccef0c200b126" providerId="LiveId" clId="{FD2E9992-2348-1549-B0CC-1E32AE197A8F}" dt="2025-05-01T17:24:51.632" v="2322" actId="14100"/>
        <pc:sldMkLst>
          <pc:docMk/>
          <pc:sldMk cId="2410630921" sldId="286"/>
        </pc:sldMkLst>
      </pc:sldChg>
      <pc:sldChg chg="addSp modSp new mod setBg">
        <pc:chgData name="acearun@gmail.com" userId="45eccef0c200b126" providerId="LiveId" clId="{FD2E9992-2348-1549-B0CC-1E32AE197A8F}" dt="2025-05-01T17:07:11.708" v="1961" actId="27636"/>
        <pc:sldMkLst>
          <pc:docMk/>
          <pc:sldMk cId="144218322" sldId="287"/>
        </pc:sldMkLst>
      </pc:sldChg>
      <pc:sldChg chg="addSp delSp modSp new mod">
        <pc:chgData name="acearun@gmail.com" userId="45eccef0c200b126" providerId="LiveId" clId="{FD2E9992-2348-1549-B0CC-1E32AE197A8F}" dt="2025-05-01T17:16:40.742" v="2142" actId="27636"/>
        <pc:sldMkLst>
          <pc:docMk/>
          <pc:sldMk cId="3692138412" sldId="288"/>
        </pc:sldMkLst>
      </pc:sldChg>
      <pc:sldChg chg="addSp delSp modSp new mod setBg">
        <pc:chgData name="acearun@gmail.com" userId="45eccef0c200b126" providerId="LiveId" clId="{FD2E9992-2348-1549-B0CC-1E32AE197A8F}" dt="2025-05-07T19:05:20.328" v="2358" actId="26606"/>
        <pc:sldMkLst>
          <pc:docMk/>
          <pc:sldMk cId="3389887340" sldId="289"/>
        </pc:sldMkLst>
      </pc:sldChg>
      <pc:sldChg chg="addSp delSp modSp new mod">
        <pc:chgData name="acearun@gmail.com" userId="45eccef0c200b126" providerId="LiveId" clId="{FD2E9992-2348-1549-B0CC-1E32AE197A8F}" dt="2025-05-07T19:29:20.327" v="2398" actId="20577"/>
        <pc:sldMkLst>
          <pc:docMk/>
          <pc:sldMk cId="3182902818" sldId="2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33B17-BB7F-0743-A53D-AFC9CDA3F97E}" type="datetimeFigureOut">
              <a:rPr lang="en-US" smtClean="0"/>
              <a:t>2/10/26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6EEC2-9B3F-204D-99B7-7F1D959EE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9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Q: Why does the choice of drive train matter?</a:t>
            </a:r>
            <a:b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drive train affects how fast, powerful, and maneuverable the robot is. It plays a big role in: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easily the robot can turn or strafe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well it handles obstacles or ramps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much control you have during precise movements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Battery efficiency and match performance</a:t>
            </a:r>
          </a:p>
          <a:p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Q: What are some things to consider when choosing a drive train?</a:t>
            </a: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Mobility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Can it move in all directions or just forward/back?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Turning radius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Does it need to rotate in place?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Field challenges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Are there obstacles or terrain features?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Complexity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Is it easy to build and program?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 needs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Will it strain the battery or motors?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6EEC2-9B3F-204D-99B7-7F1D959EE4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08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DcMotorEx</a:t>
            </a:r>
            <a:r>
              <a:rPr lang="en-US" dirty="0"/>
              <a:t> </a:t>
            </a:r>
            <a:r>
              <a:rPr lang="en-US" dirty="0" err="1"/>
              <a:t>leftMotor</a:t>
            </a:r>
            <a:r>
              <a:rPr lang="en-US" dirty="0"/>
              <a:t> = </a:t>
            </a:r>
            <a:r>
              <a:rPr lang="en-US" dirty="0" err="1"/>
              <a:t>hardwareMap.get</a:t>
            </a:r>
            <a:r>
              <a:rPr lang="en-US" dirty="0"/>
              <a:t>(</a:t>
            </a:r>
            <a:r>
              <a:rPr lang="en-US" dirty="0" err="1"/>
              <a:t>DcMotorEx.class</a:t>
            </a:r>
            <a:r>
              <a:rPr lang="en-US" dirty="0"/>
              <a:t>, "</a:t>
            </a:r>
            <a:r>
              <a:rPr lang="en-US" dirty="0" err="1"/>
              <a:t>armMotor</a:t>
            </a:r>
            <a:r>
              <a:rPr lang="en-US" dirty="0"/>
              <a:t>");</a:t>
            </a:r>
          </a:p>
          <a:p>
            <a:r>
              <a:rPr lang="en-US" dirty="0" err="1"/>
              <a:t>leftMotor.setDirection</a:t>
            </a:r>
            <a:r>
              <a:rPr lang="en-US" dirty="0"/>
              <a:t>(</a:t>
            </a:r>
            <a:r>
              <a:rPr lang="en-US" dirty="0" err="1"/>
              <a:t>DcMotorSimple.Direction.FORWARD</a:t>
            </a:r>
            <a:r>
              <a:rPr lang="en-US" dirty="0"/>
              <a:t>);</a:t>
            </a:r>
          </a:p>
          <a:p>
            <a:r>
              <a:rPr lang="en-US" dirty="0" err="1"/>
              <a:t>leftMotor.setPower</a:t>
            </a:r>
            <a:r>
              <a:rPr lang="en-US" dirty="0"/>
              <a:t>(0.75);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6EEC2-9B3F-204D-99B7-7F1D959EE4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99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🌀 What is an Encoder?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inside the motor that tracks how much it has rotated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Reports motion in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"ticks" or "counts”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🔧 GoBilda 312 RPM Motor Specs: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Integrated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 resolution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 counts per motor revolution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a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19.2:1 gear ratio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this becomes:</a:t>
            </a:r>
          </a:p>
          <a:p>
            <a:pPr lvl="1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 × 19.2 = 537.6 ticks per output shaft revolution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📏 What does that mean?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your wheel is directly attached to the output shaft:</a:t>
            </a:r>
          </a:p>
          <a:p>
            <a:pPr lvl="1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full wheel rotation = ~538 encoder ticks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 to drive the robot forward 1 wheel rotation?</a:t>
            </a:r>
          </a:p>
          <a:p>
            <a:pPr lvl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 a target position of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538 ticks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🧠 Why it’s useful: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 how far the robot moves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 at precise locations (like lines or junctions)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motors to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 positions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hold them still</a:t>
            </a:r>
          </a:p>
          <a:p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💡 In Code (FTCLib style):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dirty="0" err="1"/>
              <a:t>motor.setTargetPosition</a:t>
            </a:r>
            <a:r>
              <a:rPr lang="en-US" dirty="0"/>
              <a:t>(538); // one rotation </a:t>
            </a:r>
          </a:p>
          <a:p>
            <a:pPr rtl="0"/>
            <a:r>
              <a:rPr lang="en-US" dirty="0" err="1"/>
              <a:t>motor.setMode</a:t>
            </a:r>
            <a:r>
              <a:rPr lang="en-US" dirty="0"/>
              <a:t>(</a:t>
            </a:r>
            <a:r>
              <a:rPr lang="en-US" dirty="0" err="1"/>
              <a:t>RunMode.PositionControl</a:t>
            </a:r>
            <a:r>
              <a:rPr lang="en-US" dirty="0"/>
              <a:t>); </a:t>
            </a:r>
          </a:p>
          <a:p>
            <a:pPr rtl="0"/>
            <a:r>
              <a:rPr lang="en-US" dirty="0" err="1"/>
              <a:t>motor.set</a:t>
            </a:r>
            <a:r>
              <a:rPr lang="en-US" dirty="0"/>
              <a:t>(0.5); // move at 50%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6EEC2-9B3F-204D-99B7-7F1D959EE44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16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6EEC2-9B3F-204D-99B7-7F1D959EE44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876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6EEC2-9B3F-204D-99B7-7F1D959EE4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2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6EEC2-9B3F-204D-99B7-7F1D959EE4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46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6EEC2-9B3F-204D-99B7-7F1D959EE4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42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6EEC2-9B3F-204D-99B7-7F1D959EE4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67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6EEC2-9B3F-204D-99B7-7F1D959EE4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43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6EEC2-9B3F-204D-99B7-7F1D959EE4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87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 System Details: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Independent Drive Motors: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wheel has its own motor, allowing the rover to drive even if one wheel fails.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Steering Motors: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Spirit, Opportunity, Curiosity, Perseverance: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Front and rear wheels have independent steering motors.</a:t>
            </a:r>
          </a:p>
          <a:p>
            <a:pPr lvl="1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Perseverance: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Has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more advanced wheel steering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reduce wheel wear and enable "crab walking" (moving diagonally).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Suspension System: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major Mars rovers use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rocker-bogie suspension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stability on extremely rough terrain — it allows rovers to climb over rocks almost as tall as their wheels without tipping over.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Turning Type: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Skid Steering (Sojourner) — turns by spinning wheels at different speeds (like a tank).</a:t>
            </a:r>
          </a:p>
          <a:p>
            <a:pPr lvl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Combined Steering (others) — steered wheels + independent drive for sharper, smoother turns.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6EEC2-9B3F-204D-99B7-7F1D959EE4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3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6EEC2-9B3F-204D-99B7-7F1D959EE4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6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0E05FC-B22C-194B-ADC8-BAE6F1451D3C}" type="datetime1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0D97E8-C323-FC46-ABC9-76EDA65C859A}" type="datetime1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9AE3D-368F-FE48-84E9-D9E039C431E3}" type="datetime1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B90013-93A0-AB45-AC46-44666B8F9EEB}" type="datetime1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08CF4-986D-DF41-8F6C-74A6D508DBD7}" type="datetime1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3B5F2D-1F14-D541-A9EE-91E0057FBF74}" type="datetime1">
              <a:rPr lang="en-US" smtClean="0"/>
              <a:t>2/10/26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EB72E8-C666-1947-BB62-60ED1518F564}" type="datetime1">
              <a:rPr lang="en-US" smtClean="0"/>
              <a:t>2/10/26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4E2C35-F867-6043-B086-5F4637D01E05}" type="datetime1">
              <a:rPr lang="en-US" smtClean="0"/>
              <a:t>2/10/26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055478-9EAF-8146-84B9-709E6873E39C}" type="datetime1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BE44E9-01B4-B540-B36F-F1B1FB0485B7}" type="datetime1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6896" y="6356350"/>
            <a:ext cx="1113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Mission to Mars – Build Your Own Robotic Rover © 2026 Arun Abraham. Free for non-commercial educational use. See MMCL-1.1 for licensing details.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unar_Roving_Vehicl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boteq.com/technology/all-blogs/5-driving-mecanum-wheels-omnidirectional-robots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boteq.com/technology/all-blogs/5-driving-mecanum-wheels-omnidirectional-robots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ketchfab.com/3d-models/perseverance-nasa-mars-landing-2021-c1c94e1f69df45eeae4a0a1d0d27e85b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pendium.readthedocs.io/en/latest/tasks/drivetrains/swerve.html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5770-gears-photo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allpaperflare.com/auto-corvette-chevrolet-machine-tuning-nfs-need-for-speed-wallpaper-grynd/download/1366x768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akrapovic-grey-and-black-motorcycle-illustration-wallpaper-ufhtf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allpaperflare.com/race-car-formula-one-f1-race-track-checkered-flag-hd-cars-wallpaper-muddz/download/5120x288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netary.org/multimedia/space-images/mars/gasa-crater-mars.html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en-US" sz="6100"/>
              <a:t>Robotics Drive Trains &amp; Motors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/>
              <a:t>Day 2 – Mission to Mars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5ABF8-6339-D0B5-C5F0-DC64B21F9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54296" y="1025442"/>
            <a:ext cx="7214616" cy="477968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48D41-6D3F-909B-B2A2-D115ECA2F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26" y="6356350"/>
            <a:ext cx="11131826" cy="365125"/>
          </a:xfrm>
        </p:spPr>
        <p:txBody>
          <a:bodyPr/>
          <a:lstStyle/>
          <a:p>
            <a:r>
              <a:rPr lang="en-US" b="1" dirty="0"/>
              <a:t>Licensing Notice</a:t>
            </a:r>
            <a:r>
              <a:rPr lang="en-US" dirty="0"/>
              <a:t>: This curriculum is free for non-commercial educational use. Any paid program using this material requires a commercial license.</a:t>
            </a:r>
          </a:p>
          <a:p>
            <a:r>
              <a:rPr lang="en-US" dirty="0"/>
              <a:t>Contact: </a:t>
            </a:r>
            <a:r>
              <a:rPr lang="en-US" dirty="0" err="1"/>
              <a:t>contact@arunabraham.us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4F0E5-FB91-CE9B-C6F1-9F8ABB650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Mecanum Rollers</a:t>
            </a:r>
          </a:p>
        </p:txBody>
      </p:sp>
      <p:sp>
        <p:nvSpPr>
          <p:cNvPr id="512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96mm Mecanum Wheel Set (70A Durometer Bearing Supported Rollers) - goBILDA®">
            <a:extLst>
              <a:ext uri="{FF2B5EF4-FFF2-40B4-BE49-F238E27FC236}">
                <a16:creationId xmlns:a16="http://schemas.microsoft.com/office/drawing/2014/main" id="{AB6A33A6-22DA-40F3-7D28-8A7A9E38F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640080"/>
            <a:ext cx="5550408" cy="55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F9849-D889-DB88-50B6-9D456264401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30087" y="6311900"/>
            <a:ext cx="11131826" cy="365125"/>
          </a:xfrm>
        </p:spPr>
        <p:txBody>
          <a:bodyPr/>
          <a:lstStyle/>
          <a:p>
            <a:r>
              <a:rPr lang="en-US" b="0"/>
              <a:t>Mission to Mars – Build Your Own Robotic Rover © 2026 Arun Abraham. Free for non-commercial educational use. See MMCL-1.1 for licensing details.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89166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DAEC-E2AB-EDAB-DFEB-C41B6F34F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Mecanum Wheels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EF9C7-F913-7CA8-CFFE-B0690B36C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Each Wheel Pushes at an Angle:</a:t>
            </a:r>
            <a:endParaRPr lang="en-US"/>
          </a:p>
          <a:p>
            <a:r>
              <a:rPr lang="en-US"/>
              <a:t>Front-left and back-right wheels are mirrored.</a:t>
            </a:r>
          </a:p>
          <a:p>
            <a:r>
              <a:rPr lang="en-US"/>
              <a:t>Front-right and back-left wheels are mirrored.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 b="1"/>
              <a:t>Movement Control:</a:t>
            </a:r>
            <a:endParaRPr lang="en-US"/>
          </a:p>
          <a:p>
            <a:r>
              <a:rPr lang="en-US"/>
              <a:t>Combining wheel speeds and directions controls overall motion.</a:t>
            </a:r>
          </a:p>
          <a:p>
            <a:r>
              <a:rPr lang="en-US"/>
              <a:t>The robot's movement is the </a:t>
            </a:r>
            <a:r>
              <a:rPr lang="en-US" b="1"/>
              <a:t>vector sum</a:t>
            </a:r>
            <a:r>
              <a:rPr lang="en-US"/>
              <a:t> of forces from all four wheels.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851D88-12EA-767B-5740-9A8F5E85DEA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30087" y="6311900"/>
            <a:ext cx="11131826" cy="365125"/>
          </a:xfrm>
        </p:spPr>
        <p:txBody>
          <a:bodyPr/>
          <a:lstStyle/>
          <a:p>
            <a:r>
              <a:rPr lang="en-US" b="0"/>
              <a:t>Mission to Mars – Build Your Own Robotic Rover © 2026 Arun Abraham. Free for non-commercial educational use. See MMCL-1.1 for licensing details.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58431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BFD00-CE1B-81C2-0B99-1B9B14054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328F6-EE38-71F4-FE3A-40CFD0F35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Motion Types with Mecanum Drive</a:t>
            </a:r>
          </a:p>
        </p:txBody>
      </p:sp>
      <p:pic>
        <p:nvPicPr>
          <p:cNvPr id="6146" name="Picture 2" descr="Driving Mecanum Wheels Omnidirectional Robots">
            <a:extLst>
              <a:ext uri="{FF2B5EF4-FFF2-40B4-BE49-F238E27FC236}">
                <a16:creationId xmlns:a16="http://schemas.microsoft.com/office/drawing/2014/main" id="{D9FE2BA0-232A-0144-076E-A04E024A0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83"/>
          <a:stretch/>
        </p:blipFill>
        <p:spPr bwMode="auto">
          <a:xfrm>
            <a:off x="357332" y="2147888"/>
            <a:ext cx="11477336" cy="320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DB6CF-4F82-2667-06C7-BFD79C171EE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30087" y="6310312"/>
            <a:ext cx="11131826" cy="365125"/>
          </a:xfrm>
        </p:spPr>
        <p:txBody>
          <a:bodyPr/>
          <a:lstStyle/>
          <a:p>
            <a:r>
              <a:rPr lang="en-US" b="0"/>
              <a:t>Mission to Mars – Build Your Own Robotic Rover © 2026 Arun Abraham. Free for non-commercial educational use. See MMCL-1.1 for licensing details.</a:t>
            </a:r>
            <a:endParaRPr lang="en-US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6EDF0F-6C2E-197C-AAB3-F8046A4A782D}"/>
              </a:ext>
            </a:extLst>
          </p:cNvPr>
          <p:cNvSpPr txBox="1"/>
          <p:nvPr/>
        </p:nvSpPr>
        <p:spPr>
          <a:xfrm>
            <a:off x="10124441" y="5445059"/>
            <a:ext cx="153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3"/>
              </a:rPr>
              <a:t>Roboteq.com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65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1707F-1230-4D28-24F4-893C5DCE2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Motion Types with Mecanum Drive</a:t>
            </a:r>
          </a:p>
        </p:txBody>
      </p:sp>
      <p:pic>
        <p:nvPicPr>
          <p:cNvPr id="6146" name="Picture 2" descr="Driving Mecanum Wheels Omnidirectional Robots">
            <a:extLst>
              <a:ext uri="{FF2B5EF4-FFF2-40B4-BE49-F238E27FC236}">
                <a16:creationId xmlns:a16="http://schemas.microsoft.com/office/drawing/2014/main" id="{71F9AA58-2047-D540-B936-AB7437E008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33"/>
          <a:stretch/>
        </p:blipFill>
        <p:spPr bwMode="auto">
          <a:xfrm>
            <a:off x="277931" y="2405270"/>
            <a:ext cx="11636138" cy="337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23413B-3176-A378-818E-7583AE378B7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30087" y="6311900"/>
            <a:ext cx="11131826" cy="365125"/>
          </a:xfrm>
        </p:spPr>
        <p:txBody>
          <a:bodyPr/>
          <a:lstStyle/>
          <a:p>
            <a:r>
              <a:rPr lang="en-US" b="0"/>
              <a:t>Mission to Mars – Build Your Own Robotic Rover © 2026 Arun Abraham. Free for non-commercial educational use. See MMCL-1.1 for licensing details.</a:t>
            </a:r>
            <a:endParaRPr lang="en-US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A81004-4F2A-5B39-7F3D-B4A81BD4DE86}"/>
              </a:ext>
            </a:extLst>
          </p:cNvPr>
          <p:cNvSpPr txBox="1"/>
          <p:nvPr/>
        </p:nvSpPr>
        <p:spPr>
          <a:xfrm>
            <a:off x="10284461" y="5784574"/>
            <a:ext cx="153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3"/>
              </a:rPr>
              <a:t>Roboteq.com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135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6D5E-89EE-B1B6-3BFB-6FEA6385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Motion Types with Mecanum Drive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E01F5D5-A6BD-3A84-AED8-AA0FF753E5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7176091"/>
              </p:ext>
            </p:extLst>
          </p:nvPr>
        </p:nvGraphicFramePr>
        <p:xfrm>
          <a:off x="838200" y="2172494"/>
          <a:ext cx="10515600" cy="393192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3425687">
                  <a:extLst>
                    <a:ext uri="{9D8B030D-6E8A-4147-A177-3AD203B41FA5}">
                      <a16:colId xmlns:a16="http://schemas.microsoft.com/office/drawing/2014/main" val="1158748186"/>
                    </a:ext>
                  </a:extLst>
                </a:gridCol>
                <a:gridCol w="7089913">
                  <a:extLst>
                    <a:ext uri="{9D8B030D-6E8A-4147-A177-3AD203B41FA5}">
                      <a16:colId xmlns:a16="http://schemas.microsoft.com/office/drawing/2014/main" val="229065178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en-US" b="1"/>
                        <a:t>Motion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Wheel Behavior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50084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b="0"/>
                        <a:t>Forward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All wheels spin forward equally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33731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b="0"/>
                        <a:t>Backward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All wheels spin backward equally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975867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b="0"/>
                        <a:t>Strafe Right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Left wheels spin forward, right wheels spin backward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39154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b="0"/>
                        <a:t>Strafe Left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Left wheels spin backward, right wheels spin forward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569912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b="0"/>
                        <a:t>Rotate Clockwise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Front-left and back-left wheels spin backward, front-right and back-right spin forward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903898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b="0"/>
                        <a:t>Diagonal Movement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Different combinations of wheels spinning faster/slower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584186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D84A59-3E76-A5B8-C98F-BB36AE6A32F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30087" y="6311900"/>
            <a:ext cx="11131826" cy="365125"/>
          </a:xfrm>
        </p:spPr>
        <p:txBody>
          <a:bodyPr/>
          <a:lstStyle/>
          <a:p>
            <a:r>
              <a:rPr lang="en-US" b="0"/>
              <a:t>Mission to Mars – Build Your Own Robotic Rover © 2026 Arun Abraham. Free for non-commercial educational use. See MMCL-1.1 for licensing details.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6884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8A1A2-D830-87B3-8E8E-D05CDBB18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Pros and Cons of Mecanum Drive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D6873-AC4A-7B3D-D24E-B757FB6B2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/>
              <a:t>Advantages:</a:t>
            </a:r>
            <a:endParaRPr lang="en-US"/>
          </a:p>
          <a:p>
            <a:pPr lvl="1"/>
            <a:r>
              <a:rPr lang="en-US"/>
              <a:t>Full 360° movement — extremely maneuverable.</a:t>
            </a:r>
          </a:p>
          <a:p>
            <a:pPr lvl="1"/>
            <a:r>
              <a:rPr lang="en-US"/>
              <a:t>Can move sideways without turning.</a:t>
            </a:r>
          </a:p>
          <a:p>
            <a:pPr lvl="1"/>
            <a:r>
              <a:rPr lang="en-US"/>
              <a:t>Powerful for complex strategies (positioning, dodging, collecting).</a:t>
            </a:r>
          </a:p>
          <a:p>
            <a:endParaRPr lang="en-US" b="1"/>
          </a:p>
          <a:p>
            <a:r>
              <a:rPr lang="en-US" b="1"/>
              <a:t>Challenges:</a:t>
            </a:r>
            <a:endParaRPr lang="en-US"/>
          </a:p>
          <a:p>
            <a:pPr lvl="1"/>
            <a:r>
              <a:rPr lang="en-US"/>
              <a:t>Requires precise motor control and tuning.</a:t>
            </a:r>
          </a:p>
          <a:p>
            <a:pPr lvl="1"/>
            <a:r>
              <a:rPr lang="en-US"/>
              <a:t>Slight loss of force efficiency compared to traction wheels.</a:t>
            </a:r>
          </a:p>
          <a:p>
            <a:pPr lvl="1"/>
            <a:r>
              <a:rPr lang="en-US"/>
              <a:t>Programming is more complex (requires vector math).</a:t>
            </a:r>
          </a:p>
          <a:p>
            <a:pPr lvl="1"/>
            <a:r>
              <a:rPr lang="en-US"/>
              <a:t>Wheels are more expensive and delicate.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560903-6964-5291-D5E4-DC1F24B0EFE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30087" y="6311900"/>
            <a:ext cx="11131826" cy="365125"/>
          </a:xfrm>
        </p:spPr>
        <p:txBody>
          <a:bodyPr/>
          <a:lstStyle/>
          <a:p>
            <a:r>
              <a:rPr lang="en-US" b="0"/>
              <a:t>Mission to Mars – Build Your Own Robotic Rover © 2026 Arun Abraham. Free for non-commercial educational use. See MMCL-1.1 for licensing details.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25423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3CF7B-46D3-25F8-069C-EA9126B45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X-Drive</a:t>
            </a:r>
          </a:p>
        </p:txBody>
      </p:sp>
      <p:sp>
        <p:nvSpPr>
          <p:cNvPr id="10249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4D416-4588-7F8B-2D97-EA526DEF3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5859316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An X-Drive uses omni wheels mounted at 45° angles to allow full omnidirectional movement.</a:t>
            </a:r>
          </a:p>
          <a:p>
            <a:endParaRPr lang="en-US" sz="1700" b="1" dirty="0"/>
          </a:p>
          <a:p>
            <a:r>
              <a:rPr lang="en-US" sz="1700" b="1" dirty="0"/>
              <a:t>Key Feature:</a:t>
            </a:r>
            <a:br>
              <a:rPr lang="en-US" sz="1700" dirty="0"/>
            </a:br>
            <a:r>
              <a:rPr lang="en-US" sz="1700" dirty="0"/>
              <a:t>Wheels directly face the robot’s movement directions — no angled rollers like Mecanum; the wheels themselves slide easily.</a:t>
            </a:r>
          </a:p>
          <a:p>
            <a:endParaRPr lang="en-US" sz="1700" dirty="0"/>
          </a:p>
          <a:p>
            <a:r>
              <a:rPr lang="en-US" sz="1700" b="1" dirty="0"/>
              <a:t>Typical Layout:</a:t>
            </a:r>
            <a:br>
              <a:rPr lang="en-US" sz="1700" dirty="0"/>
            </a:br>
            <a:r>
              <a:rPr lang="en-US" sz="1700" dirty="0"/>
              <a:t>4 omni wheels placed in an "X" formation when viewed from above.</a:t>
            </a:r>
          </a:p>
          <a:p>
            <a:endParaRPr lang="en-US" sz="1700" dirty="0"/>
          </a:p>
        </p:txBody>
      </p:sp>
      <p:pic>
        <p:nvPicPr>
          <p:cNvPr id="10242" name="Picture 2" descr="A Look at Holonomic Locomotion | Servo Magazine">
            <a:extLst>
              <a:ext uri="{FF2B5EF4-FFF2-40B4-BE49-F238E27FC236}">
                <a16:creationId xmlns:a16="http://schemas.microsoft.com/office/drawing/2014/main" id="{84C3C004-D21E-ACFA-B0D7-6775CD05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7363" y="2470669"/>
            <a:ext cx="4818888" cy="296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FF783-C635-BF9F-E322-5D1A3B17D14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30087" y="6311900"/>
            <a:ext cx="11131826" cy="365125"/>
          </a:xfrm>
        </p:spPr>
        <p:txBody>
          <a:bodyPr/>
          <a:lstStyle/>
          <a:p>
            <a:r>
              <a:rPr lang="en-US" b="0"/>
              <a:t>Mission to Mars – Build Your Own Robotic Rover © 2026 Arun Abraham. Free for non-commercial educational use. See MMCL-1.1 for licensing details.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086374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3" name="Rectangle 1127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2D48B-AC78-0C6B-DEBF-BF436271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X-Drive movement</a:t>
            </a:r>
          </a:p>
        </p:txBody>
      </p:sp>
      <p:sp>
        <p:nvSpPr>
          <p:cNvPr id="1127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 descr="Get Rolling with Omni-Directional Wheels | Servo Magazine">
            <a:extLst>
              <a:ext uri="{FF2B5EF4-FFF2-40B4-BE49-F238E27FC236}">
                <a16:creationId xmlns:a16="http://schemas.microsoft.com/office/drawing/2014/main" id="{1D02989F-4C37-F09A-2FCB-3A3ADED26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881150"/>
            <a:ext cx="7214616" cy="506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EDEC7-3595-414F-DE07-25AC83F9725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30087" y="6311900"/>
            <a:ext cx="11131826" cy="365125"/>
          </a:xfrm>
        </p:spPr>
        <p:txBody>
          <a:bodyPr/>
          <a:lstStyle/>
          <a:p>
            <a:r>
              <a:rPr lang="en-US" b="0"/>
              <a:t>Mission to Mars – Build Your Own Robotic Rover © 2026 Arun Abraham. Free for non-commercial educational use. See MMCL-1.1 for licensing details.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124663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6645-E651-5F12-0D26-03B4737FC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X-Drive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5B9D3-29B3-9C34-2224-22DC8E710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Pros:</a:t>
            </a:r>
            <a:endParaRPr lang="en-US" dirty="0"/>
          </a:p>
          <a:p>
            <a:pPr lvl="1"/>
            <a:r>
              <a:rPr lang="en-US" dirty="0"/>
              <a:t>True omnidirectional motion</a:t>
            </a:r>
          </a:p>
          <a:p>
            <a:pPr lvl="1"/>
            <a:r>
              <a:rPr lang="en-US" dirty="0"/>
              <a:t>Lighter and simpler mechanical build compared to Mecanum</a:t>
            </a:r>
          </a:p>
          <a:p>
            <a:pPr lvl="1"/>
            <a:r>
              <a:rPr lang="en-US" dirty="0"/>
              <a:t>Easier math for programming (FTCLib or basic trig)</a:t>
            </a:r>
          </a:p>
          <a:p>
            <a:pPr lvl="1"/>
            <a:endParaRPr lang="en-US" dirty="0"/>
          </a:p>
          <a:p>
            <a:r>
              <a:rPr lang="en-US" b="1" dirty="0"/>
              <a:t>Cons:</a:t>
            </a:r>
            <a:endParaRPr lang="en-US" dirty="0"/>
          </a:p>
          <a:p>
            <a:pPr lvl="1"/>
            <a:r>
              <a:rPr lang="en-US" dirty="0"/>
              <a:t>Lower pushing force (torque spread across angles)</a:t>
            </a:r>
          </a:p>
          <a:p>
            <a:pPr lvl="1"/>
            <a:r>
              <a:rPr lang="en-US" dirty="0"/>
              <a:t>Frame must be rigid — any flex affects movement accuracy</a:t>
            </a:r>
          </a:p>
          <a:p>
            <a:pPr lvl="1"/>
            <a:r>
              <a:rPr lang="en-US" dirty="0"/>
              <a:t>Not ideal for heavy robots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C5EC52-7B3F-E0A6-252C-62CD3A72034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30087" y="6311900"/>
            <a:ext cx="11131826" cy="365125"/>
          </a:xfrm>
        </p:spPr>
        <p:txBody>
          <a:bodyPr/>
          <a:lstStyle/>
          <a:p>
            <a:r>
              <a:rPr lang="en-US" b="0"/>
              <a:t>Mission to Mars – Build Your Own Robotic Rover © 2026 Arun Abraham. Free for non-commercial educational use. See MMCL-1.1 for licensing details.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584702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E9133-1C57-2FF9-BA96-064A8C290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Swerve Drive Trains</a:t>
            </a:r>
          </a:p>
        </p:txBody>
      </p:sp>
      <p:sp>
        <p:nvSpPr>
          <p:cNvPr id="103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EF0CD-B472-C81A-0EC6-4E8993F37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1900"/>
              <a:t>Swerve drive uses </a:t>
            </a:r>
            <a:r>
              <a:rPr lang="en-US" sz="1900" b="1"/>
              <a:t>independent drive and steering</a:t>
            </a:r>
            <a:r>
              <a:rPr lang="en-US" sz="1900"/>
              <a:t> for each wheel</a:t>
            </a:r>
          </a:p>
          <a:p>
            <a:r>
              <a:rPr lang="en-US" sz="1900"/>
              <a:t>Allows full </a:t>
            </a:r>
            <a:r>
              <a:rPr lang="en-US" sz="1900" b="1"/>
              <a:t>omnidirectional movement</a:t>
            </a:r>
            <a:r>
              <a:rPr lang="en-US" sz="1900"/>
              <a:t> and </a:t>
            </a:r>
            <a:r>
              <a:rPr lang="en-US" sz="1900" b="1"/>
              <a:t>precise control</a:t>
            </a:r>
            <a:endParaRPr lang="en-US" sz="1900"/>
          </a:p>
          <a:p>
            <a:r>
              <a:rPr lang="en-US" sz="1900"/>
              <a:t>Each wheel module:</a:t>
            </a:r>
          </a:p>
          <a:p>
            <a:pPr lvl="1"/>
            <a:r>
              <a:rPr lang="en-US" sz="1900"/>
              <a:t>Rotates (steers) 360°</a:t>
            </a:r>
          </a:p>
          <a:p>
            <a:pPr lvl="1"/>
            <a:r>
              <a:rPr lang="en-US" sz="1900"/>
              <a:t>Drives forward/backward independently</a:t>
            </a:r>
          </a:p>
          <a:p>
            <a:r>
              <a:rPr lang="en-US" sz="1900"/>
              <a:t>Pros:</a:t>
            </a:r>
          </a:p>
          <a:p>
            <a:pPr lvl="1"/>
            <a:r>
              <a:rPr lang="en-US" sz="1900"/>
              <a:t>Ultimate maneuverability</a:t>
            </a:r>
          </a:p>
          <a:p>
            <a:pPr lvl="1"/>
            <a:r>
              <a:rPr lang="en-US" sz="1900"/>
              <a:t>Smooth diagonal motion and rotation in place</a:t>
            </a:r>
          </a:p>
          <a:p>
            <a:r>
              <a:rPr lang="en-US" sz="1900"/>
              <a:t>Cons:</a:t>
            </a:r>
          </a:p>
          <a:p>
            <a:pPr lvl="1"/>
            <a:r>
              <a:rPr lang="en-US" sz="1900"/>
              <a:t>Mechanically and programmatically complex</a:t>
            </a:r>
          </a:p>
          <a:p>
            <a:pPr lvl="1"/>
            <a:r>
              <a:rPr lang="en-US" sz="1900"/>
              <a:t>Heavy and expensive</a:t>
            </a:r>
          </a:p>
          <a:p>
            <a:endParaRPr lang="en-US" sz="1900"/>
          </a:p>
        </p:txBody>
      </p:sp>
      <p:pic>
        <p:nvPicPr>
          <p:cNvPr id="1026" name="Picture 2" descr="MK4i Swerve Module">
            <a:extLst>
              <a:ext uri="{FF2B5EF4-FFF2-40B4-BE49-F238E27FC236}">
                <a16:creationId xmlns:a16="http://schemas.microsoft.com/office/drawing/2014/main" id="{E19FEAAE-CD7A-658B-EBDD-E518D292C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1" b="-3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710FC-7A84-B912-8A02-A3F1BC82B92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30087" y="6311900"/>
            <a:ext cx="11131826" cy="365125"/>
          </a:xfrm>
        </p:spPr>
        <p:txBody>
          <a:bodyPr/>
          <a:lstStyle/>
          <a:p>
            <a:r>
              <a:rPr lang="en-US" b="0"/>
              <a:t>Mission to Mars – Build Your Own Robotic Rover © 2026 Arun Abraham. Free for non-commercial educational use. See MMCL-1.1 for licensing details.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389887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6C9BA-4B7D-63EA-3452-AA3F6DA25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drive train?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C014C-A880-3017-17F5-DCB66CADD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solidFill>
                  <a:srgbClr val="CB642D"/>
                </a:solidFill>
              </a:rPr>
              <a:t>It is the mechanical system that allows a robot to move by transmitting power from the motors to the wheels.</a:t>
            </a:r>
          </a:p>
          <a:p>
            <a:endParaRPr lang="en-US" b="1"/>
          </a:p>
          <a:p>
            <a:r>
              <a:rPr lang="en-US"/>
              <a:t>It controls the robot’s motion — including speed, direction, and maneuverability.</a:t>
            </a:r>
          </a:p>
          <a:p>
            <a:pPr marL="0" indent="0">
              <a:buNone/>
            </a:pPr>
            <a:endParaRPr lang="en-US" b="1"/>
          </a:p>
          <a:p>
            <a:r>
              <a:rPr lang="en-US" b="1"/>
              <a:t>Main Components:</a:t>
            </a:r>
            <a:endParaRPr lang="en-US"/>
          </a:p>
          <a:p>
            <a:pPr lvl="1"/>
            <a:r>
              <a:rPr lang="en-US"/>
              <a:t>Motors</a:t>
            </a:r>
          </a:p>
          <a:p>
            <a:pPr lvl="1"/>
            <a:r>
              <a:rPr lang="en-US"/>
              <a:t>Wheels</a:t>
            </a:r>
          </a:p>
          <a:p>
            <a:pPr lvl="1"/>
            <a:r>
              <a:rPr lang="en-US"/>
              <a:t>Gears / Gearboxes</a:t>
            </a:r>
          </a:p>
          <a:p>
            <a:pPr lvl="1"/>
            <a:r>
              <a:rPr lang="en-US"/>
              <a:t>Chassis / Frame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3A9E61-4781-5FBD-35CB-E982C8C93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26956" y="3946525"/>
            <a:ext cx="4526844" cy="25463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C3BCD-D926-08A1-C8A3-AF07574B6F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30087" y="6311900"/>
            <a:ext cx="11131826" cy="365125"/>
          </a:xfrm>
        </p:spPr>
        <p:txBody>
          <a:bodyPr/>
          <a:lstStyle/>
          <a:p>
            <a:r>
              <a:rPr lang="en-US" b="0"/>
              <a:t>Mission to Mars – Build Your Own Robotic Rover © 2026 Arun Abraham. Free for non-commercial educational use. See MMCL-1.1 for licensing details.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368158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EA3F9-7972-B5BA-17CD-E6268D79E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Swerve Drive Movement</a:t>
            </a:r>
          </a:p>
        </p:txBody>
      </p:sp>
      <p:pic>
        <p:nvPicPr>
          <p:cNvPr id="2050" name="Picture 2" descr="Swerve Drive — Team 6624's Software Guide 1.0 documentation">
            <a:extLst>
              <a:ext uri="{FF2B5EF4-FFF2-40B4-BE49-F238E27FC236}">
                <a16:creationId xmlns:a16="http://schemas.microsoft.com/office/drawing/2014/main" id="{FEC034F7-8F21-5E13-8F57-C9155A8AFB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19"/>
          <a:stretch>
            <a:fillRect/>
          </a:stretch>
        </p:blipFill>
        <p:spPr bwMode="auto">
          <a:xfrm>
            <a:off x="30153" y="2789249"/>
            <a:ext cx="9553829" cy="249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C707BD4-9EE9-A1C2-F51B-AB84EDABE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78" r="65712" b="7169"/>
          <a:stretch>
            <a:fillRect/>
          </a:stretch>
        </p:blipFill>
        <p:spPr bwMode="auto">
          <a:xfrm>
            <a:off x="8720240" y="2789249"/>
            <a:ext cx="2633560" cy="243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7E9EA7-2C29-4338-9F45-2B9C004D0D6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30087" y="6311900"/>
            <a:ext cx="11131826" cy="365125"/>
          </a:xfrm>
        </p:spPr>
        <p:txBody>
          <a:bodyPr/>
          <a:lstStyle/>
          <a:p>
            <a:r>
              <a:rPr lang="en-US" b="0"/>
              <a:t>Mission to Mars – Build Your Own Robotic Rover © 2026 Arun Abraham. Free for non-commercial educational use. See MMCL-1.1 for licensing details.</a:t>
            </a:r>
            <a:endParaRPr lang="en-US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6B79E3-AF1A-80A9-B82D-64D456B92A0A}"/>
              </a:ext>
            </a:extLst>
          </p:cNvPr>
          <p:cNvSpPr txBox="1"/>
          <p:nvPr/>
        </p:nvSpPr>
        <p:spPr>
          <a:xfrm>
            <a:off x="9121140" y="5282470"/>
            <a:ext cx="2443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Team 6624’s SW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902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86C555-7639-CB3E-3365-0A243F9DB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Mars Rover Drive Systems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sX0" fmla="*/ 0 w 4572000"/>
              <a:gd name="csY0" fmla="*/ 0 h 18288"/>
              <a:gd name="csX1" fmla="*/ 515983 w 4572000"/>
              <a:gd name="csY1" fmla="*/ 0 h 18288"/>
              <a:gd name="csX2" fmla="*/ 1031966 w 4572000"/>
              <a:gd name="csY2" fmla="*/ 0 h 18288"/>
              <a:gd name="csX3" fmla="*/ 1639389 w 4572000"/>
              <a:gd name="csY3" fmla="*/ 0 h 18288"/>
              <a:gd name="csX4" fmla="*/ 2383971 w 4572000"/>
              <a:gd name="csY4" fmla="*/ 0 h 18288"/>
              <a:gd name="csX5" fmla="*/ 2945674 w 4572000"/>
              <a:gd name="csY5" fmla="*/ 0 h 18288"/>
              <a:gd name="csX6" fmla="*/ 3507377 w 4572000"/>
              <a:gd name="csY6" fmla="*/ 0 h 18288"/>
              <a:gd name="csX7" fmla="*/ 4572000 w 4572000"/>
              <a:gd name="csY7" fmla="*/ 0 h 18288"/>
              <a:gd name="csX8" fmla="*/ 4572000 w 4572000"/>
              <a:gd name="csY8" fmla="*/ 18288 h 18288"/>
              <a:gd name="csX9" fmla="*/ 3873137 w 4572000"/>
              <a:gd name="csY9" fmla="*/ 18288 h 18288"/>
              <a:gd name="csX10" fmla="*/ 3311434 w 4572000"/>
              <a:gd name="csY10" fmla="*/ 18288 h 18288"/>
              <a:gd name="csX11" fmla="*/ 2749731 w 4572000"/>
              <a:gd name="csY11" fmla="*/ 18288 h 18288"/>
              <a:gd name="csX12" fmla="*/ 2050869 w 4572000"/>
              <a:gd name="csY12" fmla="*/ 18288 h 18288"/>
              <a:gd name="csX13" fmla="*/ 1306286 w 4572000"/>
              <a:gd name="csY13" fmla="*/ 18288 h 18288"/>
              <a:gd name="csX14" fmla="*/ 790303 w 4572000"/>
              <a:gd name="csY14" fmla="*/ 18288 h 18288"/>
              <a:gd name="csX15" fmla="*/ 0 w 4572000"/>
              <a:gd name="csY15" fmla="*/ 18288 h 18288"/>
              <a:gd name="csX16" fmla="*/ 0 w 457200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BAAF8017-F996-8BED-5546-B0E3AFF5B0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5525408"/>
              </p:ext>
            </p:extLst>
          </p:nvPr>
        </p:nvGraphicFramePr>
        <p:xfrm>
          <a:off x="638881" y="2331792"/>
          <a:ext cx="10909640" cy="394615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77153">
                  <a:extLst>
                    <a:ext uri="{9D8B030D-6E8A-4147-A177-3AD203B41FA5}">
                      <a16:colId xmlns:a16="http://schemas.microsoft.com/office/drawing/2014/main" val="2298597422"/>
                    </a:ext>
                  </a:extLst>
                </a:gridCol>
                <a:gridCol w="1582224">
                  <a:extLst>
                    <a:ext uri="{9D8B030D-6E8A-4147-A177-3AD203B41FA5}">
                      <a16:colId xmlns:a16="http://schemas.microsoft.com/office/drawing/2014/main" val="3173946854"/>
                    </a:ext>
                  </a:extLst>
                </a:gridCol>
                <a:gridCol w="2544418">
                  <a:extLst>
                    <a:ext uri="{9D8B030D-6E8A-4147-A177-3AD203B41FA5}">
                      <a16:colId xmlns:a16="http://schemas.microsoft.com/office/drawing/2014/main" val="222211757"/>
                    </a:ext>
                  </a:extLst>
                </a:gridCol>
                <a:gridCol w="4205845">
                  <a:extLst>
                    <a:ext uri="{9D8B030D-6E8A-4147-A177-3AD203B41FA5}">
                      <a16:colId xmlns:a16="http://schemas.microsoft.com/office/drawing/2014/main" val="2537364382"/>
                    </a:ext>
                  </a:extLst>
                </a:gridCol>
              </a:tblGrid>
              <a:tr h="513946">
                <a:tc>
                  <a:txBody>
                    <a:bodyPr/>
                    <a:lstStyle/>
                    <a:p>
                      <a:r>
                        <a:rPr lang="en-US" sz="2300" b="0" dirty="0">
                          <a:solidFill>
                            <a:schemeClr val="tx1"/>
                          </a:solidFill>
                        </a:rPr>
                        <a:t>Rover</a:t>
                      </a:r>
                    </a:p>
                  </a:txBody>
                  <a:tcPr marL="116806" marR="116806" marT="58403" marB="58403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0">
                          <a:solidFill>
                            <a:schemeClr val="tx1"/>
                          </a:solidFill>
                        </a:rPr>
                        <a:t>Wheels</a:t>
                      </a:r>
                    </a:p>
                  </a:txBody>
                  <a:tcPr marL="116806" marR="116806" marT="58403" marB="58403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0">
                          <a:solidFill>
                            <a:schemeClr val="tx1"/>
                          </a:solidFill>
                        </a:rPr>
                        <a:t>Drive</a:t>
                      </a:r>
                    </a:p>
                  </a:txBody>
                  <a:tcPr marL="116806" marR="116806" marT="58403" marB="58403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0" dirty="0">
                          <a:solidFill>
                            <a:schemeClr val="tx1"/>
                          </a:solidFill>
                        </a:rPr>
                        <a:t>Steering</a:t>
                      </a:r>
                    </a:p>
                  </a:txBody>
                  <a:tcPr marL="116806" marR="116806" marT="58403" marB="58403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724541"/>
                  </a:ext>
                </a:extLst>
              </a:tr>
              <a:tr h="513946">
                <a:tc>
                  <a:txBody>
                    <a:bodyPr/>
                    <a:lstStyle/>
                    <a:p>
                      <a:r>
                        <a:rPr lang="en-US" sz="2300"/>
                        <a:t>Sojourner</a:t>
                      </a:r>
                    </a:p>
                  </a:txBody>
                  <a:tcPr marL="116806" marR="116806" marT="58403" marB="58403" anchor="ctr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6</a:t>
                      </a:r>
                    </a:p>
                  </a:txBody>
                  <a:tcPr marL="116806" marR="116806" marT="58403" marB="58403"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Differential</a:t>
                      </a:r>
                    </a:p>
                  </a:txBody>
                  <a:tcPr marL="116806" marR="116806" marT="58403" marB="58403" anchor="ctr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No steering motors</a:t>
                      </a:r>
                    </a:p>
                  </a:txBody>
                  <a:tcPr marL="116806" marR="116806" marT="58403" marB="58403" anchor="ctr"/>
                </a:tc>
                <a:extLst>
                  <a:ext uri="{0D108BD9-81ED-4DB2-BD59-A6C34878D82A}">
                    <a16:rowId xmlns:a16="http://schemas.microsoft.com/office/drawing/2014/main" val="110217813"/>
                  </a:ext>
                </a:extLst>
              </a:tr>
              <a:tr h="513946">
                <a:tc>
                  <a:txBody>
                    <a:bodyPr/>
                    <a:lstStyle/>
                    <a:p>
                      <a:r>
                        <a:rPr lang="en-US" sz="2300" dirty="0"/>
                        <a:t>Spirit</a:t>
                      </a:r>
                    </a:p>
                  </a:txBody>
                  <a:tcPr marL="116806" marR="116806" marT="58403" marB="58403" anchor="ctr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6</a:t>
                      </a:r>
                    </a:p>
                  </a:txBody>
                  <a:tcPr marL="116806" marR="116806" marT="58403" marB="58403"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Independent</a:t>
                      </a:r>
                    </a:p>
                  </a:txBody>
                  <a:tcPr marL="116806" marR="116806" marT="58403" marB="58403"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Front and rear steering</a:t>
                      </a:r>
                    </a:p>
                  </a:txBody>
                  <a:tcPr marL="116806" marR="116806" marT="58403" marB="58403" anchor="ctr"/>
                </a:tc>
                <a:extLst>
                  <a:ext uri="{0D108BD9-81ED-4DB2-BD59-A6C34878D82A}">
                    <a16:rowId xmlns:a16="http://schemas.microsoft.com/office/drawing/2014/main" val="44850812"/>
                  </a:ext>
                </a:extLst>
              </a:tr>
              <a:tr h="513946">
                <a:tc>
                  <a:txBody>
                    <a:bodyPr/>
                    <a:lstStyle/>
                    <a:p>
                      <a:r>
                        <a:rPr lang="en-US" sz="2300"/>
                        <a:t>Opportunity</a:t>
                      </a:r>
                    </a:p>
                  </a:txBody>
                  <a:tcPr marL="116806" marR="116806" marT="58403" marB="58403" anchor="ctr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6</a:t>
                      </a:r>
                    </a:p>
                  </a:txBody>
                  <a:tcPr marL="116806" marR="116806" marT="58403" marB="58403"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Independent</a:t>
                      </a:r>
                    </a:p>
                  </a:txBody>
                  <a:tcPr marL="116806" marR="116806" marT="58403" marB="58403" anchor="ctr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Front and rear steering</a:t>
                      </a:r>
                    </a:p>
                  </a:txBody>
                  <a:tcPr marL="116806" marR="116806" marT="58403" marB="58403" anchor="ctr"/>
                </a:tc>
                <a:extLst>
                  <a:ext uri="{0D108BD9-81ED-4DB2-BD59-A6C34878D82A}">
                    <a16:rowId xmlns:a16="http://schemas.microsoft.com/office/drawing/2014/main" val="2091391197"/>
                  </a:ext>
                </a:extLst>
              </a:tr>
              <a:tr h="513946">
                <a:tc>
                  <a:txBody>
                    <a:bodyPr/>
                    <a:lstStyle/>
                    <a:p>
                      <a:r>
                        <a:rPr lang="en-US" sz="2300" dirty="0"/>
                        <a:t>Curiosity</a:t>
                      </a:r>
                    </a:p>
                  </a:txBody>
                  <a:tcPr marL="116806" marR="116806" marT="58403" marB="58403"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6</a:t>
                      </a:r>
                    </a:p>
                  </a:txBody>
                  <a:tcPr marL="116806" marR="116806" marT="58403" marB="58403"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Independent</a:t>
                      </a:r>
                    </a:p>
                  </a:txBody>
                  <a:tcPr marL="116806" marR="116806" marT="58403" marB="58403"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Front and rear steering</a:t>
                      </a:r>
                    </a:p>
                  </a:txBody>
                  <a:tcPr marL="116806" marR="116806" marT="58403" marB="58403" anchor="ctr"/>
                </a:tc>
                <a:extLst>
                  <a:ext uri="{0D108BD9-81ED-4DB2-BD59-A6C34878D82A}">
                    <a16:rowId xmlns:a16="http://schemas.microsoft.com/office/drawing/2014/main" val="2379440856"/>
                  </a:ext>
                </a:extLst>
              </a:tr>
              <a:tr h="864363">
                <a:tc>
                  <a:txBody>
                    <a:bodyPr/>
                    <a:lstStyle/>
                    <a:p>
                      <a:r>
                        <a:rPr lang="en-US" sz="2300"/>
                        <a:t>Perseverance</a:t>
                      </a:r>
                    </a:p>
                  </a:txBody>
                  <a:tcPr marL="116806" marR="116806" marT="58403" marB="58403"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6</a:t>
                      </a:r>
                    </a:p>
                  </a:txBody>
                  <a:tcPr marL="116806" marR="116806" marT="58403" marB="58403"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Independent</a:t>
                      </a:r>
                    </a:p>
                  </a:txBody>
                  <a:tcPr marL="116806" marR="116806" marT="58403" marB="58403" anchor="ctr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Front and rear steering (improved)</a:t>
                      </a:r>
                    </a:p>
                  </a:txBody>
                  <a:tcPr marL="116806" marR="116806" marT="58403" marB="58403" anchor="ctr"/>
                </a:tc>
                <a:extLst>
                  <a:ext uri="{0D108BD9-81ED-4DB2-BD59-A6C34878D82A}">
                    <a16:rowId xmlns:a16="http://schemas.microsoft.com/office/drawing/2014/main" val="2786502413"/>
                  </a:ext>
                </a:extLst>
              </a:tr>
              <a:tr h="512064">
                <a:tc>
                  <a:txBody>
                    <a:bodyPr/>
                    <a:lstStyle/>
                    <a:p>
                      <a:r>
                        <a:rPr lang="en-US" sz="2300" dirty="0" err="1"/>
                        <a:t>Zhurong</a:t>
                      </a:r>
                      <a:endParaRPr lang="en-US" sz="2300" dirty="0"/>
                    </a:p>
                  </a:txBody>
                  <a:tcPr marL="116806" marR="116806" marT="58403" marB="58403" anchor="ctr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6</a:t>
                      </a:r>
                    </a:p>
                  </a:txBody>
                  <a:tcPr marL="116806" marR="116806" marT="58403" marB="58403" anchor="ctr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Independent</a:t>
                      </a:r>
                    </a:p>
                  </a:txBody>
                  <a:tcPr marL="116806" marR="116806" marT="58403" marB="58403" anchor="ctr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Front and rear steering</a:t>
                      </a:r>
                    </a:p>
                  </a:txBody>
                  <a:tcPr marL="116806" marR="116806" marT="58403" marB="58403" anchor="ctr"/>
                </a:tc>
                <a:extLst>
                  <a:ext uri="{0D108BD9-81ED-4DB2-BD59-A6C34878D82A}">
                    <a16:rowId xmlns:a16="http://schemas.microsoft.com/office/drawing/2014/main" val="25812787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C92BCB-5C3B-B085-3E0C-F4085D54EB7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30087" y="6311900"/>
            <a:ext cx="11131826" cy="365125"/>
          </a:xfrm>
        </p:spPr>
        <p:txBody>
          <a:bodyPr/>
          <a:lstStyle/>
          <a:p>
            <a:r>
              <a:rPr lang="en-US" b="0"/>
              <a:t>Mission to Mars – Build Your Own Robotic Rover © 2026 Arun Abraham. Free for non-commercial educational use. See MMCL-1.1 for licensing details.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502837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3" name="Rectangle 14342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AABBD-C3D2-05A0-92B1-7153C6724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Curiosity Rover</a:t>
            </a:r>
          </a:p>
        </p:txBody>
      </p:sp>
      <p:sp>
        <p:nvSpPr>
          <p:cNvPr id="14345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sX0" fmla="*/ 0 w 4572000"/>
              <a:gd name="csY0" fmla="*/ 0 h 18288"/>
              <a:gd name="csX1" fmla="*/ 515983 w 4572000"/>
              <a:gd name="csY1" fmla="*/ 0 h 18288"/>
              <a:gd name="csX2" fmla="*/ 1031966 w 4572000"/>
              <a:gd name="csY2" fmla="*/ 0 h 18288"/>
              <a:gd name="csX3" fmla="*/ 1639389 w 4572000"/>
              <a:gd name="csY3" fmla="*/ 0 h 18288"/>
              <a:gd name="csX4" fmla="*/ 2383971 w 4572000"/>
              <a:gd name="csY4" fmla="*/ 0 h 18288"/>
              <a:gd name="csX5" fmla="*/ 2945674 w 4572000"/>
              <a:gd name="csY5" fmla="*/ 0 h 18288"/>
              <a:gd name="csX6" fmla="*/ 3507377 w 4572000"/>
              <a:gd name="csY6" fmla="*/ 0 h 18288"/>
              <a:gd name="csX7" fmla="*/ 4572000 w 4572000"/>
              <a:gd name="csY7" fmla="*/ 0 h 18288"/>
              <a:gd name="csX8" fmla="*/ 4572000 w 4572000"/>
              <a:gd name="csY8" fmla="*/ 18288 h 18288"/>
              <a:gd name="csX9" fmla="*/ 3873137 w 4572000"/>
              <a:gd name="csY9" fmla="*/ 18288 h 18288"/>
              <a:gd name="csX10" fmla="*/ 3311434 w 4572000"/>
              <a:gd name="csY10" fmla="*/ 18288 h 18288"/>
              <a:gd name="csX11" fmla="*/ 2749731 w 4572000"/>
              <a:gd name="csY11" fmla="*/ 18288 h 18288"/>
              <a:gd name="csX12" fmla="*/ 2050869 w 4572000"/>
              <a:gd name="csY12" fmla="*/ 18288 h 18288"/>
              <a:gd name="csX13" fmla="*/ 1306286 w 4572000"/>
              <a:gd name="csY13" fmla="*/ 18288 h 18288"/>
              <a:gd name="csX14" fmla="*/ 790303 w 4572000"/>
              <a:gd name="csY14" fmla="*/ 18288 h 18288"/>
              <a:gd name="csX15" fmla="*/ 0 w 4572000"/>
              <a:gd name="csY15" fmla="*/ 18288 h 18288"/>
              <a:gd name="csX16" fmla="*/ 0 w 457200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E2F0FC-C764-15DB-13E2-C36FFE075DA5}"/>
              </a:ext>
            </a:extLst>
          </p:cNvPr>
          <p:cNvGrpSpPr/>
          <p:nvPr/>
        </p:nvGrpSpPr>
        <p:grpSpPr>
          <a:xfrm>
            <a:off x="1063487" y="1520687"/>
            <a:ext cx="10594364" cy="5199755"/>
            <a:chOff x="1540565" y="2353984"/>
            <a:chExt cx="9402418" cy="4176025"/>
          </a:xfrm>
        </p:grpSpPr>
        <p:pic>
          <p:nvPicPr>
            <p:cNvPr id="14338" name="Picture 2">
              <a:extLst>
                <a:ext uri="{FF2B5EF4-FFF2-40B4-BE49-F238E27FC236}">
                  <a16:creationId xmlns:a16="http://schemas.microsoft.com/office/drawing/2014/main" id="{09F17A14-63CC-0AB3-5549-8B82442FB9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7" t="7472" r="7458" b="5032"/>
            <a:stretch/>
          </p:blipFill>
          <p:spPr bwMode="auto">
            <a:xfrm>
              <a:off x="1540565" y="2353984"/>
              <a:ext cx="8925339" cy="4176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D07EB6-11ED-7809-3390-4DFEBD5BBC6F}"/>
                </a:ext>
              </a:extLst>
            </p:cNvPr>
            <p:cNvSpPr/>
            <p:nvPr/>
          </p:nvSpPr>
          <p:spPr>
            <a:xfrm>
              <a:off x="7802217" y="5764696"/>
              <a:ext cx="3140766" cy="76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A56CA-8C53-DA17-B85F-F827D597582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30087" y="6311900"/>
            <a:ext cx="11131826" cy="365125"/>
          </a:xfrm>
        </p:spPr>
        <p:txBody>
          <a:bodyPr/>
          <a:lstStyle/>
          <a:p>
            <a:r>
              <a:rPr lang="en-US" b="0"/>
              <a:t>Mission to Mars – Build Your Own Robotic Rover © 2026 Arun Abraham. Free for non-commercial educational use. See MMCL-1.1 for licensing details.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265193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19" name="Rectangle 133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B43B3-B31E-27FD-3A60-24E252CCA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 dirty="0"/>
              <a:t>Rocker-Bogie Suspension</a:t>
            </a:r>
          </a:p>
        </p:txBody>
      </p:sp>
      <p:sp>
        <p:nvSpPr>
          <p:cNvPr id="1332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C1DF2-87CC-AD18-3A73-AB18EC83C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660904"/>
            <a:ext cx="6149669" cy="3547872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Rocker-bogie is a special suspension system that lets a rover keep </a:t>
            </a:r>
            <a:r>
              <a:rPr lang="en-US" sz="1800" b="1" dirty="0"/>
              <a:t>all six wheels on the ground</a:t>
            </a:r>
            <a:r>
              <a:rPr lang="en-US" sz="1800" dirty="0"/>
              <a:t> — even when climbing over big rocks or driving on uneven surfaces.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How It Works:</a:t>
            </a:r>
          </a:p>
          <a:p>
            <a:r>
              <a:rPr lang="en-US" sz="1800" b="1" dirty="0"/>
              <a:t>Rocker:</a:t>
            </a:r>
            <a:r>
              <a:rPr lang="en-US" sz="1800" dirty="0"/>
              <a:t> Each side of the rover has a “rocker” arm that can pivot up and down independently.</a:t>
            </a:r>
          </a:p>
          <a:p>
            <a:r>
              <a:rPr lang="en-US" sz="1800" b="1" dirty="0"/>
              <a:t>Bogie:</a:t>
            </a:r>
            <a:r>
              <a:rPr lang="en-US" sz="1800" dirty="0"/>
              <a:t> Each rocker connects to a "bogie" — a smaller pivoted beam that holds two wheels.</a:t>
            </a:r>
          </a:p>
          <a:p>
            <a:r>
              <a:rPr lang="en-US" sz="1800" b="1" dirty="0"/>
              <a:t>Balance:</a:t>
            </a:r>
            <a:r>
              <a:rPr lang="en-US" sz="1800" dirty="0"/>
              <a:t> When one wheel climbs over an obstacle, the rocker and bogie flex to keep the rover stable and spread out the weight.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3314" name="Picture 2" descr="Lesson 2 Understanding and Making Rocker-Bogie System — SunFounder  GalaxyRVR Kit for Arduino 1.0 documentation">
            <a:extLst>
              <a:ext uri="{FF2B5EF4-FFF2-40B4-BE49-F238E27FC236}">
                <a16:creationId xmlns:a16="http://schemas.microsoft.com/office/drawing/2014/main" id="{122E0538-A431-FB05-6032-59EE276FE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5625" y="2861015"/>
            <a:ext cx="4481355" cy="252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630CD-9529-4301-87B5-EFF95DD2D2D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30087" y="6311900"/>
            <a:ext cx="11131826" cy="365125"/>
          </a:xfrm>
        </p:spPr>
        <p:txBody>
          <a:bodyPr/>
          <a:lstStyle/>
          <a:p>
            <a:r>
              <a:rPr lang="en-US" b="0"/>
              <a:t>Mission to Mars – Build Your Own Robotic Rover © 2026 Arun Abraham. Free for non-commercial educational use. See MMCL-1.1 for licensing details.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75311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C877-2DC1-4479-C13D-64648017B1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1" y="5074024"/>
            <a:ext cx="10109199" cy="598032"/>
          </a:xfrm>
        </p:spPr>
        <p:txBody>
          <a:bodyPr anchor="ctr">
            <a:normAutofit/>
          </a:bodyPr>
          <a:lstStyle/>
          <a:p>
            <a:pPr algn="l"/>
            <a:r>
              <a:rPr lang="en-US" sz="3600"/>
              <a:t>Motors in Robotics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09178-E57A-1F24-7021-DAFF9605A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1" y="5672059"/>
            <a:ext cx="10109199" cy="547765"/>
          </a:xfrm>
        </p:spPr>
        <p:txBody>
          <a:bodyPr anchor="t">
            <a:normAutofit/>
          </a:bodyPr>
          <a:lstStyle/>
          <a:p>
            <a:pPr algn="l"/>
            <a:r>
              <a:rPr lang="en-US" sz="1800"/>
              <a:t>Powering Your Rover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73242D-B1EC-90A4-8A0A-5DB3EA4B2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0" b="7087"/>
          <a:stretch/>
        </p:blipFill>
        <p:spPr bwMode="auto">
          <a:xfrm>
            <a:off x="20" y="-39"/>
            <a:ext cx="12191980" cy="417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5" name="Straight Connector 2054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D26A2-C1D0-1620-AB42-28A822D43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3711790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454F7-E819-5634-860D-A8EE65604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Why Motors Matter</a:t>
            </a:r>
          </a:p>
        </p:txBody>
      </p:sp>
      <p:sp>
        <p:nvSpPr>
          <p:cNvPr id="308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DCA43-55EF-A3FE-2D34-42AFD978F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Motors are the muscles of a robot</a:t>
            </a:r>
          </a:p>
          <a:p>
            <a:r>
              <a:rPr lang="en-US" sz="2200"/>
              <a:t>Convert electrical energy → mechanical motion</a:t>
            </a:r>
          </a:p>
          <a:p>
            <a:r>
              <a:rPr lang="en-US" sz="2200"/>
              <a:t>Essential for drive trains, arms, lifts, and more</a:t>
            </a:r>
          </a:p>
          <a:p>
            <a:endParaRPr lang="en-US" sz="2200"/>
          </a:p>
        </p:txBody>
      </p:sp>
      <p:pic>
        <p:nvPicPr>
          <p:cNvPr id="3076" name="Picture 4" descr="What's New With Six-Axis Robots? | 2017-04-10 | Assembly Magazine | ASSEMBLY">
            <a:extLst>
              <a:ext uri="{FF2B5EF4-FFF2-40B4-BE49-F238E27FC236}">
                <a16:creationId xmlns:a16="http://schemas.microsoft.com/office/drawing/2014/main" id="{A3C40794-425C-02B4-4D24-21FC223CE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2" r="30775" b="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B4FF1E-7A60-1C72-AA6C-A9FA75F47DC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30087" y="6311900"/>
            <a:ext cx="11131826" cy="365125"/>
          </a:xfrm>
        </p:spPr>
        <p:txBody>
          <a:bodyPr/>
          <a:lstStyle/>
          <a:p>
            <a:r>
              <a:rPr lang="en-US" b="0"/>
              <a:t>Mission to Mars – Build Your Own Robotic Rover © 2026 Arun Abraham. Free for non-commercial educational use. See MMCL-1.1 for licensing details.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287688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9820BC-B86B-7DC5-1EE9-E33C5A00F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000"/>
              <a:t>Types of Motors in Robotics</a:t>
            </a:r>
          </a:p>
        </p:txBody>
      </p:sp>
      <p:sp>
        <p:nvSpPr>
          <p:cNvPr id="41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E61B-2146-E979-6F70-D8D8BC558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b="1"/>
              <a:t>DC Motors:</a:t>
            </a:r>
            <a:r>
              <a:rPr lang="en-US" sz="2200"/>
              <a:t> Continuous rotation, ideal for driving and lifting</a:t>
            </a:r>
          </a:p>
          <a:p>
            <a:r>
              <a:rPr lang="en-US" sz="2200" b="1"/>
              <a:t>Servo Motors:</a:t>
            </a:r>
            <a:r>
              <a:rPr lang="en-US" sz="2200"/>
              <a:t> Limited range of motion, good for precise control</a:t>
            </a:r>
          </a:p>
          <a:p>
            <a:r>
              <a:rPr lang="en-US" sz="2200" b="1"/>
              <a:t>Stepper Motors:</a:t>
            </a:r>
            <a:r>
              <a:rPr lang="en-US" sz="2200"/>
              <a:t> Precise, step-by-step rotation</a:t>
            </a:r>
          </a:p>
          <a:p>
            <a:endParaRPr lang="en-US" sz="2200"/>
          </a:p>
        </p:txBody>
      </p:sp>
      <p:pic>
        <p:nvPicPr>
          <p:cNvPr id="4100" name="Picture 4" descr="What Type of Motor Is Best for Robotic Arm - Guide &amp; Tips">
            <a:extLst>
              <a:ext uri="{FF2B5EF4-FFF2-40B4-BE49-F238E27FC236}">
                <a16:creationId xmlns:a16="http://schemas.microsoft.com/office/drawing/2014/main" id="{A5B64E33-DCB7-BAFB-CFA4-3B1D7BA95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7E894-DEFE-825F-5686-2369A5DEC41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30087" y="6311900"/>
            <a:ext cx="11131826" cy="365125"/>
          </a:xfrm>
        </p:spPr>
        <p:txBody>
          <a:bodyPr/>
          <a:lstStyle/>
          <a:p>
            <a:r>
              <a:rPr lang="en-US" b="0"/>
              <a:t>Mission to Mars – Build Your Own Robotic Rover © 2026 Arun Abraham. Free for non-commercial educational use. See MMCL-1.1 for licensing details.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6172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52" name="Rectangle 515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9BF43-B9DA-0655-3258-F5514A6CD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DC Motors</a:t>
            </a:r>
          </a:p>
        </p:txBody>
      </p:sp>
      <p:sp>
        <p:nvSpPr>
          <p:cNvPr id="515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FEAFB-8BDB-AB57-5967-3B2F827D5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Most common motor type in robotics</a:t>
            </a:r>
          </a:p>
          <a:p>
            <a:r>
              <a:rPr lang="en-US" sz="2200" dirty="0"/>
              <a:t>Spin continuously in either direction</a:t>
            </a:r>
          </a:p>
          <a:p>
            <a:r>
              <a:rPr lang="en-US" sz="2200" dirty="0"/>
              <a:t>Speed and torque depend on voltage and gear ratio</a:t>
            </a:r>
          </a:p>
          <a:p>
            <a:r>
              <a:rPr lang="en-US" sz="2200" dirty="0"/>
              <a:t>Often paired with encoders for feedback</a:t>
            </a:r>
          </a:p>
          <a:p>
            <a:endParaRPr lang="en-US" sz="2200" dirty="0"/>
          </a:p>
        </p:txBody>
      </p:sp>
      <p:pic>
        <p:nvPicPr>
          <p:cNvPr id="5128" name="Picture 8" descr="Tips for Selecting DC Motors for Your Mobile Robot | Servo Magazine">
            <a:extLst>
              <a:ext uri="{FF2B5EF4-FFF2-40B4-BE49-F238E27FC236}">
                <a16:creationId xmlns:a16="http://schemas.microsoft.com/office/drawing/2014/main" id="{46971FB9-8BB3-6CF8-AAF6-87DDBE0BF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2064258"/>
            <a:ext cx="5458968" cy="272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E7AAC-9771-A6F2-2249-73AA41D758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30087" y="6311900"/>
            <a:ext cx="11131826" cy="365125"/>
          </a:xfrm>
        </p:spPr>
        <p:txBody>
          <a:bodyPr/>
          <a:lstStyle/>
          <a:p>
            <a:r>
              <a:rPr lang="en-US" b="0"/>
              <a:t>Mission to Mars – Build Your Own Robotic Rover © 2026 Arun Abraham. Free for non-commercial educational use. See MMCL-1.1 for licensing details.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209832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397778-1133-BB31-84F8-F54FE99B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9" name="Rectangle 513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57C9C-2C04-B7D8-7AE8-2D8C72BA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40080"/>
            <a:ext cx="5660237" cy="1481328"/>
          </a:xfrm>
        </p:spPr>
        <p:txBody>
          <a:bodyPr anchor="b">
            <a:normAutofit/>
          </a:bodyPr>
          <a:lstStyle/>
          <a:p>
            <a:r>
              <a:rPr lang="en-US" sz="5000" dirty="0"/>
              <a:t>GoBilda 5-Series Motors</a:t>
            </a:r>
          </a:p>
        </p:txBody>
      </p:sp>
      <p:sp>
        <p:nvSpPr>
          <p:cNvPr id="514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D501D-01A1-B82F-79FB-520D849B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Planetary gear motors with high reliability</a:t>
            </a:r>
          </a:p>
          <a:p>
            <a:r>
              <a:rPr lang="en-US" sz="2200" dirty="0"/>
              <a:t>5mm D-shaft, compact and modular</a:t>
            </a:r>
          </a:p>
          <a:p>
            <a:r>
              <a:rPr lang="en-US" sz="2200" dirty="0"/>
              <a:t>Compatible with FTC-standard building systems</a:t>
            </a:r>
          </a:p>
          <a:p>
            <a:endParaRPr lang="en-US" sz="2200" dirty="0"/>
          </a:p>
          <a:p>
            <a:r>
              <a:rPr lang="en-US" sz="2200" dirty="0"/>
              <a:t>We’ll be using the </a:t>
            </a:r>
            <a:r>
              <a:rPr lang="en-US" sz="2200" b="1" dirty="0"/>
              <a:t>312 RPM</a:t>
            </a:r>
            <a:r>
              <a:rPr lang="en-US" sz="2200" dirty="0"/>
              <a:t>, </a:t>
            </a:r>
            <a:r>
              <a:rPr lang="en-US" sz="2200" b="1" dirty="0"/>
              <a:t>19.2:1</a:t>
            </a:r>
            <a:r>
              <a:rPr lang="en-US" sz="2200" dirty="0"/>
              <a:t> ratio motors in our drive trains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49637B-01A8-91A5-6CA9-148F31B4317D}"/>
              </a:ext>
            </a:extLst>
          </p:cNvPr>
          <p:cNvGrpSpPr/>
          <p:nvPr/>
        </p:nvGrpSpPr>
        <p:grpSpPr>
          <a:xfrm>
            <a:off x="6435939" y="652900"/>
            <a:ext cx="5458968" cy="5552199"/>
            <a:chOff x="6099048" y="505326"/>
            <a:chExt cx="5607678" cy="5703450"/>
          </a:xfrm>
        </p:grpSpPr>
        <p:pic>
          <p:nvPicPr>
            <p:cNvPr id="5126" name="Picture 6" descr="5203 Series Yellow Jacket Planetary Gear Motor (13.7:1 Ratio, 24mm Length 8mm REX™ Shaft, 435 RPM, 3.3 - 5V Encoder)">
              <a:extLst>
                <a:ext uri="{FF2B5EF4-FFF2-40B4-BE49-F238E27FC236}">
                  <a16:creationId xmlns:a16="http://schemas.microsoft.com/office/drawing/2014/main" id="{2D1981A0-EAC8-26BE-52CC-5E3901348F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99048" y="699516"/>
              <a:ext cx="5458968" cy="5458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CC6DC29-F27C-2EF2-A08A-FB655907F775}"/>
                </a:ext>
              </a:extLst>
            </p:cNvPr>
            <p:cNvSpPr/>
            <p:nvPr/>
          </p:nvSpPr>
          <p:spPr>
            <a:xfrm>
              <a:off x="9432758" y="505326"/>
              <a:ext cx="2273968" cy="1419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BA64B7-1831-DE3F-A9B6-2E39062A4AD1}"/>
                </a:ext>
              </a:extLst>
            </p:cNvPr>
            <p:cNvSpPr/>
            <p:nvPr/>
          </p:nvSpPr>
          <p:spPr>
            <a:xfrm>
              <a:off x="10226842" y="5666874"/>
              <a:ext cx="1479884" cy="5419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D3B9C-BCD3-A0E6-29E6-CA200C5CDFD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30087" y="6311900"/>
            <a:ext cx="11131826" cy="365125"/>
          </a:xfrm>
        </p:spPr>
        <p:txBody>
          <a:bodyPr/>
          <a:lstStyle/>
          <a:p>
            <a:r>
              <a:rPr lang="en-US" b="0"/>
              <a:t>Mission to Mars – Build Your Own Robotic Rover © 2026 Arun Abraham. Free for non-commercial educational use. See MMCL-1.1 for licensing details.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506389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F4D15-242F-8287-C320-F512F2914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Gear Ratios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E81A4-A8DB-5A57-78BE-F250864D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5372822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b="1" dirty="0"/>
              <a:t>Tells how many times the motor spins for one full turn of the output shaft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2200" dirty="0"/>
              <a:t>High gear ratio = more torque, less speed</a:t>
            </a:r>
          </a:p>
          <a:p>
            <a:r>
              <a:rPr lang="en-US" sz="2200" dirty="0"/>
              <a:t>Low gear ratio = more speed, less torque</a:t>
            </a:r>
          </a:p>
          <a:p>
            <a:pPr marL="0" indent="0">
              <a:buNone/>
            </a:pPr>
            <a:endParaRPr lang="en-US" sz="900" dirty="0"/>
          </a:p>
          <a:p>
            <a:r>
              <a:rPr lang="en-US" sz="2200" dirty="0"/>
              <a:t>Choose based on function:</a:t>
            </a:r>
          </a:p>
          <a:p>
            <a:pPr lvl="1"/>
            <a:r>
              <a:rPr lang="en-US" sz="2200" dirty="0"/>
              <a:t>Drive train = moderate speed/torque</a:t>
            </a:r>
          </a:p>
          <a:p>
            <a:pPr lvl="1"/>
            <a:r>
              <a:rPr lang="en-US" sz="2200" dirty="0"/>
              <a:t>Arm/lift = high torque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461C4-DED0-0EA9-CC3F-BE9F45D7D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9048" y="958817"/>
            <a:ext cx="5458968" cy="49403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B3767D-86F8-B392-55CD-03EF597F1596}"/>
              </a:ext>
            </a:extLst>
          </p:cNvPr>
          <p:cNvSpPr txBox="1"/>
          <p:nvPr/>
        </p:nvSpPr>
        <p:spPr>
          <a:xfrm>
            <a:off x="630936" y="6150643"/>
            <a:ext cx="110819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Our motor’s ratio is 19.2:1 - the motor spins </a:t>
            </a:r>
            <a:r>
              <a:rPr lang="en-US" sz="2200" b="1" dirty="0"/>
              <a:t>19.2 times</a:t>
            </a:r>
            <a:r>
              <a:rPr lang="en-US" sz="2200" dirty="0"/>
              <a:t> for the output shaft to spin </a:t>
            </a:r>
            <a:r>
              <a:rPr lang="en-US" sz="2200" b="1" dirty="0"/>
              <a:t>once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76FFD-D09F-F84F-9C30-10E39E43402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30087" y="6311900"/>
            <a:ext cx="11131826" cy="365125"/>
          </a:xfrm>
        </p:spPr>
        <p:txBody>
          <a:bodyPr/>
          <a:lstStyle/>
          <a:p>
            <a:r>
              <a:rPr lang="en-US" b="0"/>
              <a:t>Mission to Mars – Build Your Own Robotic Rover © 2026 Arun Abraham. Free for non-commercial educational use. See MMCL-1.1 for licensing details.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8040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9FCD7-1E5D-B747-7692-EF98F7AF8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/>
              <a:t>Why Does the Choice of Drive Train Matter?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B5413-2716-B91B-021E-C17C2DB67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1700" b="1"/>
              <a:t>Impact Areas:</a:t>
            </a:r>
            <a:endParaRPr lang="en-US" sz="1700"/>
          </a:p>
          <a:p>
            <a:pPr lvl="1"/>
            <a:r>
              <a:rPr lang="en-US" sz="1700" b="1"/>
              <a:t>Speed:</a:t>
            </a:r>
            <a:r>
              <a:rPr lang="en-US" sz="1700"/>
              <a:t> How fast the robot can move across the field</a:t>
            </a:r>
          </a:p>
          <a:p>
            <a:pPr lvl="1"/>
            <a:r>
              <a:rPr lang="en-US" sz="1700" b="1"/>
              <a:t>Traction:</a:t>
            </a:r>
            <a:r>
              <a:rPr lang="en-US" sz="1700"/>
              <a:t> Ability to grip the surface (important for ramps, pushing)</a:t>
            </a:r>
          </a:p>
          <a:p>
            <a:pPr lvl="1"/>
            <a:r>
              <a:rPr lang="en-US" sz="1700" b="1"/>
              <a:t>Agility:</a:t>
            </a:r>
            <a:r>
              <a:rPr lang="en-US" sz="1700"/>
              <a:t> How easily the robot can turn, strafe, or reposition</a:t>
            </a:r>
          </a:p>
          <a:p>
            <a:pPr lvl="1"/>
            <a:r>
              <a:rPr lang="en-US" sz="1700" b="1"/>
              <a:t>Control:</a:t>
            </a:r>
            <a:r>
              <a:rPr lang="en-US" sz="1700"/>
              <a:t> Precision in movement (critical for autonomous modes)</a:t>
            </a:r>
          </a:p>
          <a:p>
            <a:pPr lvl="1"/>
            <a:r>
              <a:rPr lang="en-US" sz="1700" b="1"/>
              <a:t>Energy Efficiency:</a:t>
            </a:r>
            <a:r>
              <a:rPr lang="en-US" sz="1700"/>
              <a:t> How much battery power it uses during a match</a:t>
            </a:r>
          </a:p>
          <a:p>
            <a:endParaRPr lang="en-US" sz="1700" b="1"/>
          </a:p>
          <a:p>
            <a:r>
              <a:rPr lang="en-US" sz="1700" b="1"/>
              <a:t>In Competition:</a:t>
            </a:r>
            <a:br>
              <a:rPr lang="en-US" sz="1700"/>
            </a:br>
            <a:r>
              <a:rPr lang="en-US" sz="1700"/>
              <a:t>A poorly chosen drive train can limit what your robot can do, no matter how good the other systems are!</a:t>
            </a:r>
          </a:p>
          <a:p>
            <a:endParaRPr lang="en-US" sz="17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2FD754-1BE3-B574-D63C-8CC5D7E6F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7334" r="38551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A89010-0E06-9EE3-D8A7-F37B8793E27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30087" y="6311900"/>
            <a:ext cx="11131826" cy="365125"/>
          </a:xfrm>
        </p:spPr>
        <p:txBody>
          <a:bodyPr/>
          <a:lstStyle/>
          <a:p>
            <a:r>
              <a:rPr lang="en-US" b="0"/>
              <a:t>Mission to Mars – Build Your Own Robotic Rover © 2026 Arun Abraham. Free for non-commercial educational use. See MMCL-1.1 for licensing details.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917724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F4FCF-CDC3-E240-EB86-B3DA995FC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/>
              <a:t>Motor Direction and Power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8AA65-BFB3-C640-0F73-1EDDBF789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137485" cy="4303464"/>
          </a:xfrm>
        </p:spPr>
        <p:txBody>
          <a:bodyPr>
            <a:normAutofit/>
          </a:bodyPr>
          <a:lstStyle/>
          <a:p>
            <a:r>
              <a:rPr lang="en-US" sz="2000" dirty="0"/>
              <a:t>Motor power is set from </a:t>
            </a:r>
            <a:r>
              <a:rPr lang="en-US" sz="2000" b="1" dirty="0"/>
              <a:t>-1 to 1</a:t>
            </a:r>
            <a:r>
              <a:rPr lang="en-US" sz="2000" dirty="0"/>
              <a:t>:</a:t>
            </a:r>
          </a:p>
          <a:p>
            <a:pPr lvl="1"/>
            <a:r>
              <a:rPr lang="en-US" sz="2000" b="1" dirty="0"/>
              <a:t>1</a:t>
            </a:r>
            <a:r>
              <a:rPr lang="en-US" sz="2000" dirty="0"/>
              <a:t> = full speed forward</a:t>
            </a:r>
          </a:p>
          <a:p>
            <a:pPr lvl="1"/>
            <a:r>
              <a:rPr lang="en-US" sz="2000" b="1" dirty="0"/>
              <a:t>-1</a:t>
            </a:r>
            <a:r>
              <a:rPr lang="en-US" sz="2000" dirty="0"/>
              <a:t> = full speed in reverse</a:t>
            </a:r>
          </a:p>
          <a:p>
            <a:pPr lvl="1"/>
            <a:r>
              <a:rPr lang="en-US" sz="2000" b="1" dirty="0"/>
              <a:t>0</a:t>
            </a:r>
            <a:r>
              <a:rPr lang="en-US" sz="2000" dirty="0"/>
              <a:t> = stop</a:t>
            </a:r>
          </a:p>
          <a:p>
            <a:endParaRPr lang="en-US" sz="2000" dirty="0"/>
          </a:p>
          <a:p>
            <a:r>
              <a:rPr lang="en-US" sz="2000" dirty="0"/>
              <a:t>Used to control speed and direction of movement</a:t>
            </a:r>
          </a:p>
          <a:p>
            <a:endParaRPr lang="en-US" sz="2000" dirty="0"/>
          </a:p>
          <a:p>
            <a:r>
              <a:rPr lang="en-US" sz="2000" dirty="0"/>
              <a:t>Default stop behavior at 0 power:</a:t>
            </a:r>
          </a:p>
          <a:p>
            <a:pPr lvl="1"/>
            <a:r>
              <a:rPr lang="en-US" sz="2000" dirty="0"/>
              <a:t>Motors </a:t>
            </a:r>
            <a:r>
              <a:rPr lang="en-US" sz="2000" b="1" dirty="0"/>
              <a:t>brake</a:t>
            </a:r>
            <a:r>
              <a:rPr lang="en-US" sz="2000" dirty="0"/>
              <a:t> (resist movement)</a:t>
            </a:r>
          </a:p>
          <a:p>
            <a:pPr lvl="1"/>
            <a:r>
              <a:rPr lang="en-US" sz="2000" dirty="0"/>
              <a:t>Can be changed to </a:t>
            </a:r>
            <a:r>
              <a:rPr lang="en-US" sz="2000" b="1" dirty="0"/>
              <a:t>float</a:t>
            </a:r>
            <a:r>
              <a:rPr lang="en-US" sz="2000" dirty="0"/>
              <a:t> if free movement is needed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E90D3-7249-2C44-2EA6-31F66A9E5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386" r="9461"/>
          <a:stretch/>
        </p:blipFill>
        <p:spPr>
          <a:xfrm>
            <a:off x="6216316" y="2035503"/>
            <a:ext cx="5257799" cy="360001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F071F-4334-93AF-56CC-FA43B0E69D1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30087" y="6311900"/>
            <a:ext cx="11131826" cy="365125"/>
          </a:xfrm>
        </p:spPr>
        <p:txBody>
          <a:bodyPr/>
          <a:lstStyle/>
          <a:p>
            <a:r>
              <a:rPr lang="en-US" b="0"/>
              <a:t>Mission to Mars – Build Your Own Robotic Rover © 2026 Arun Abraham. Free for non-commercial educational use. See MMCL-1.1 for licensing details.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44218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6867-C7B2-B6A7-A883-A71264A2C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/>
              <a:t>Programming a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1DC48-F205-F6BC-B2ED-E54819F09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This sets the motor named "</a:t>
            </a:r>
            <a:r>
              <a:rPr lang="en-US" sz="2200" dirty="0" err="1"/>
              <a:t>armMotor</a:t>
            </a:r>
            <a:r>
              <a:rPr lang="en-US" sz="2200" dirty="0"/>
              <a:t>" to spin forward at 75% power</a:t>
            </a:r>
          </a:p>
          <a:p>
            <a:r>
              <a:rPr lang="en-US" sz="2200" dirty="0"/>
              <a:t>You can set power anywhere between -1 and 1</a:t>
            </a:r>
          </a:p>
          <a:p>
            <a:r>
              <a:rPr lang="en-US" sz="2200" dirty="0"/>
              <a:t>Use the </a:t>
            </a:r>
            <a:r>
              <a:rPr lang="en-US" sz="2200" dirty="0" err="1"/>
              <a:t>setDirection</a:t>
            </a:r>
            <a:r>
              <a:rPr lang="en-US" sz="2200" dirty="0"/>
              <a:t> method to REVERSE if needed.</a:t>
            </a:r>
          </a:p>
          <a:p>
            <a:r>
              <a:rPr lang="en-US" sz="2200" dirty="0"/>
              <a:t>Always match hardware names in code to those configured in the Control 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8DFB6-899F-E9FE-DD4F-B283F6244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38" y="1989747"/>
            <a:ext cx="10863096" cy="159751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2B7640-0696-736C-C02C-0C8B400A55B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30087" y="6311900"/>
            <a:ext cx="11131826" cy="365125"/>
          </a:xfrm>
        </p:spPr>
        <p:txBody>
          <a:bodyPr/>
          <a:lstStyle/>
          <a:p>
            <a:r>
              <a:rPr lang="en-US" b="0"/>
              <a:t>Mission to Mars – Build Your Own Robotic Rover © 2026 Arun Abraham. Free for non-commercial educational use. See MMCL-1.1 for licensing details.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692138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D6AB7-CA98-21D1-4DBC-D50F74FB5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dirty="0"/>
              <a:t>Motor 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E5EC1-593D-88FC-2EAE-B4215A55F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79" y="2312303"/>
            <a:ext cx="6359711" cy="434029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Motor Encoder is a </a:t>
            </a:r>
            <a:r>
              <a:rPr lang="en-US" sz="2400" b="1" dirty="0"/>
              <a:t>sensor</a:t>
            </a:r>
            <a:r>
              <a:rPr lang="en-US" sz="2400" dirty="0"/>
              <a:t> inside the motor that tracks how much it has rotated.</a:t>
            </a:r>
          </a:p>
          <a:p>
            <a:r>
              <a:rPr lang="en-US" sz="2400" dirty="0"/>
              <a:t>Reports motion in </a:t>
            </a:r>
            <a:r>
              <a:rPr lang="en-US" sz="2400" b="1" dirty="0"/>
              <a:t>"ticks" or "counts"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Integrated encoders allow for:</a:t>
            </a:r>
          </a:p>
          <a:p>
            <a:pPr lvl="1"/>
            <a:r>
              <a:rPr lang="en-US" dirty="0"/>
              <a:t>Precise speed control &amp; position tracking</a:t>
            </a:r>
          </a:p>
          <a:p>
            <a:pPr lvl="1"/>
            <a:r>
              <a:rPr lang="en-US" dirty="0"/>
              <a:t>Closed-loop feedback with PID</a:t>
            </a:r>
          </a:p>
          <a:p>
            <a:pPr lvl="1"/>
            <a:endParaRPr lang="en-US" dirty="0"/>
          </a:p>
          <a:p>
            <a:r>
              <a:rPr lang="en-US" sz="2400" dirty="0"/>
              <a:t>Software libraries provide motor control features</a:t>
            </a:r>
          </a:p>
          <a:p>
            <a:endParaRPr lang="en-US" sz="2400" dirty="0"/>
          </a:p>
          <a:p>
            <a:r>
              <a:rPr lang="en-US" sz="2400" dirty="0"/>
              <a:t>The 312 RPM motor has 537.6 ticks per shaft revolution</a:t>
            </a:r>
          </a:p>
        </p:txBody>
      </p:sp>
      <p:pic>
        <p:nvPicPr>
          <p:cNvPr id="64" name="Picture 63" descr="Speedometer">
            <a:extLst>
              <a:ext uri="{FF2B5EF4-FFF2-40B4-BE49-F238E27FC236}">
                <a16:creationId xmlns:a16="http://schemas.microsoft.com/office/drawing/2014/main" id="{990C4536-38CA-3AC1-C724-EA09FE75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784" r="26899"/>
          <a:stretch/>
        </p:blipFill>
        <p:spPr>
          <a:xfrm>
            <a:off x="7381460" y="10"/>
            <a:ext cx="4810539" cy="6857990"/>
          </a:xfrm>
          <a:prstGeom prst="rect">
            <a:avLst/>
          </a:prstGeom>
          <a:effectLst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B6336-BE75-E544-0A2A-CA2144E52F4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30087" y="6311900"/>
            <a:ext cx="11131826" cy="365125"/>
          </a:xfrm>
        </p:spPr>
        <p:txBody>
          <a:bodyPr/>
          <a:lstStyle/>
          <a:p>
            <a:r>
              <a:rPr lang="en-US" b="0"/>
              <a:t>Mission to Mars – Build Your Own Robotic Rover © 2026 Arun Abraham. Free for non-commercial educational use. See MMCL-1.1 for licensing details.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410630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1E3F1-E6E1-874D-F31F-DB58F75FD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Week #1 Goal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77B8D-FD47-C92D-BD2E-6F59B2D52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Build &amp; code a </a:t>
            </a:r>
            <a:r>
              <a:rPr lang="en-US" sz="2200" b="1" dirty="0"/>
              <a:t>Differential</a:t>
            </a:r>
            <a:r>
              <a:rPr lang="en-US" sz="2200" dirty="0"/>
              <a:t> drive rover</a:t>
            </a:r>
          </a:p>
          <a:p>
            <a:endParaRPr lang="en-US" sz="800" dirty="0"/>
          </a:p>
          <a:p>
            <a:r>
              <a:rPr lang="en-US" sz="2200" dirty="0"/>
              <a:t>Build &amp; code a </a:t>
            </a:r>
            <a:r>
              <a:rPr lang="en-US" sz="2200" b="1" dirty="0"/>
              <a:t>Mecanum</a:t>
            </a:r>
            <a:r>
              <a:rPr lang="en-US" sz="2200" dirty="0"/>
              <a:t> drive rover </a:t>
            </a:r>
          </a:p>
          <a:p>
            <a:endParaRPr lang="en-US" sz="800" dirty="0"/>
          </a:p>
          <a:p>
            <a:r>
              <a:rPr lang="en-US" sz="2200" dirty="0"/>
              <a:t>Compare performance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36399C-2396-3D8A-1131-189A38725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345" r="2923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9487D-6106-9FE0-F51C-DC441AEFAE4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30087" y="6311900"/>
            <a:ext cx="11131826" cy="365125"/>
          </a:xfrm>
        </p:spPr>
        <p:txBody>
          <a:bodyPr/>
          <a:lstStyle/>
          <a:p>
            <a:r>
              <a:rPr lang="en-US" b="0"/>
              <a:t>Mission to Mars – Build Your Own Robotic Rover © 2026 Arun Abraham. Free for non-commercial educational use. See MMCL-1.1 for licensing details.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495736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211A8-2B8B-D636-C31B-B015FCE75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4835586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Choosing a Drive Train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B302E-017F-EC75-1FC1-C992F3A7F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5227565" cy="3410712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1600" b="1"/>
              <a:t>Mobility Type:</a:t>
            </a:r>
            <a:endParaRPr lang="en-US" sz="1600"/>
          </a:p>
          <a:p>
            <a:r>
              <a:rPr lang="en-US" sz="1600"/>
              <a:t>Simple forward/backward? Omnidirectional (strafe, rotate in place)?</a:t>
            </a:r>
          </a:p>
          <a:p>
            <a:pPr marL="0" indent="0">
              <a:buNone/>
            </a:pPr>
            <a:r>
              <a:rPr lang="en-US" sz="1600" b="1"/>
              <a:t>Field Obstacles:</a:t>
            </a:r>
            <a:endParaRPr lang="en-US" sz="1600"/>
          </a:p>
          <a:p>
            <a:r>
              <a:rPr lang="en-US" sz="1600"/>
              <a:t>Are there barriers, ramps, rough terrain?</a:t>
            </a:r>
          </a:p>
          <a:p>
            <a:pPr marL="0" indent="0">
              <a:buNone/>
            </a:pPr>
            <a:r>
              <a:rPr lang="en-US" sz="1600" b="1"/>
              <a:t>Build &amp; Programming Complexity:</a:t>
            </a:r>
            <a:endParaRPr lang="en-US" sz="1600"/>
          </a:p>
          <a:p>
            <a:r>
              <a:rPr lang="en-US" sz="1600"/>
              <a:t>Are you ready to handle more advanced construction and programming?</a:t>
            </a:r>
          </a:p>
          <a:p>
            <a:pPr marL="0" indent="0">
              <a:buNone/>
            </a:pPr>
            <a:r>
              <a:rPr lang="en-US" sz="1600" b="1"/>
              <a:t>Weight and Power:</a:t>
            </a:r>
            <a:endParaRPr lang="en-US" sz="1600"/>
          </a:p>
          <a:p>
            <a:r>
              <a:rPr lang="en-US" sz="1600"/>
              <a:t>Heavier robots need more torque and stronger drive trains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BDEEE9-00C7-B36B-1339-112FF7192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30450" y="2066146"/>
            <a:ext cx="5227565" cy="401215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F7848-4269-322E-F0F7-22B3B8622EE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30087" y="6311900"/>
            <a:ext cx="11131826" cy="365125"/>
          </a:xfrm>
        </p:spPr>
        <p:txBody>
          <a:bodyPr/>
          <a:lstStyle/>
          <a:p>
            <a:r>
              <a:rPr lang="en-US" b="0"/>
              <a:t>Mission to Mars – Build Your Own Robotic Rover © 2026 Arun Abraham. Free for non-commercial educational use. See MMCL-1.1 for licensing details.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8234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68E85-C156-6A70-EEC9-2404EBE86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Differential Drive Move?</a:t>
            </a:r>
          </a:p>
        </p:txBody>
      </p:sp>
      <p:pic>
        <p:nvPicPr>
          <p:cNvPr id="2050" name="Picture 2" descr="Kinematic Modelling for Mobile Robots - The Robotics Space">
            <a:extLst>
              <a:ext uri="{FF2B5EF4-FFF2-40B4-BE49-F238E27FC236}">
                <a16:creationId xmlns:a16="http://schemas.microsoft.com/office/drawing/2014/main" id="{EA5164E6-9DF9-97BA-F8E8-4375526E9F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88"/>
          <a:stretch/>
        </p:blipFill>
        <p:spPr bwMode="auto">
          <a:xfrm>
            <a:off x="1689514" y="1878490"/>
            <a:ext cx="7918450" cy="321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9C216B-B2A6-0ACF-E24B-A45A213E53FA}"/>
              </a:ext>
            </a:extLst>
          </p:cNvPr>
          <p:cNvSpPr txBox="1">
            <a:spLocks/>
          </p:cNvSpPr>
          <p:nvPr/>
        </p:nvSpPr>
        <p:spPr>
          <a:xfrm>
            <a:off x="5998335" y="5505322"/>
            <a:ext cx="3609629" cy="981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/>
              <a:t>Both wheels spin </a:t>
            </a:r>
            <a:r>
              <a:rPr lang="en-US" sz="2000" b="1">
                <a:solidFill>
                  <a:schemeClr val="accent2"/>
                </a:solidFill>
              </a:rPr>
              <a:t>backward</a:t>
            </a:r>
            <a:r>
              <a:rPr lang="en-US" sz="2000"/>
              <a:t> at the same speed.</a:t>
            </a:r>
          </a:p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1900A-4308-5B2E-131F-10FDE151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9110" y="5552344"/>
            <a:ext cx="3609629" cy="8872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/>
              <a:t>Both wheels spin </a:t>
            </a:r>
            <a:r>
              <a:rPr lang="en-US" sz="2000" b="1">
                <a:solidFill>
                  <a:schemeClr val="accent2"/>
                </a:solidFill>
              </a:rPr>
              <a:t>forward</a:t>
            </a:r>
            <a:r>
              <a:rPr lang="en-US" sz="2000"/>
              <a:t> at the same speed.</a:t>
            </a:r>
            <a:endParaRPr lang="en-US" sz="2000" b="1"/>
          </a:p>
          <a:p>
            <a:pPr marL="0" indent="0" algn="ctr">
              <a:buNone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36352-2FD7-26ED-9FCA-E7DFF926E58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30087" y="6311900"/>
            <a:ext cx="11131826" cy="365125"/>
          </a:xfrm>
        </p:spPr>
        <p:txBody>
          <a:bodyPr/>
          <a:lstStyle/>
          <a:p>
            <a:r>
              <a:rPr lang="en-US" b="0"/>
              <a:t>Mission to Mars – Build Your Own Robotic Rover © 2026 Arun Abraham. Free for non-commercial educational use. See MMCL-1.1 for licensing details.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554529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143C0-0A21-51D6-7D99-979BC7378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Differential Drive</a:t>
            </a:r>
          </a:p>
        </p:txBody>
      </p:sp>
      <p:sp>
        <p:nvSpPr>
          <p:cNvPr id="1036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172E9-BB26-9DC5-1C09-9A4D85AD8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660904"/>
            <a:ext cx="5869255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600"/>
              <a:t>A drive system where two wheels are independently powered by separate motors. The robot turns by spinning the wheels at different speeds.</a:t>
            </a:r>
          </a:p>
          <a:p>
            <a:pPr marL="0" indent="0">
              <a:buNone/>
            </a:pPr>
            <a:endParaRPr lang="en-US" sz="1600"/>
          </a:p>
          <a:p>
            <a:r>
              <a:rPr lang="en-US" sz="1600" b="1"/>
              <a:t>Typical Layout:</a:t>
            </a:r>
            <a:endParaRPr lang="en-US" sz="1600"/>
          </a:p>
          <a:p>
            <a:pPr lvl="1"/>
            <a:r>
              <a:rPr lang="en-US" sz="1600"/>
              <a:t>Two powered wheels (left and right)</a:t>
            </a:r>
          </a:p>
          <a:p>
            <a:pPr lvl="1"/>
            <a:r>
              <a:rPr lang="en-US" sz="1600"/>
              <a:t>One or two passive casters (small free-rolling wheels) for balance</a:t>
            </a:r>
          </a:p>
          <a:p>
            <a:r>
              <a:rPr lang="en-US" sz="1600" b="1"/>
              <a:t>Simple but Powerful:</a:t>
            </a:r>
            <a:endParaRPr lang="en-US" sz="1600"/>
          </a:p>
          <a:p>
            <a:pPr lvl="1"/>
            <a:r>
              <a:rPr lang="en-US" sz="1600"/>
              <a:t>Easy to build</a:t>
            </a:r>
          </a:p>
          <a:p>
            <a:pPr lvl="1"/>
            <a:r>
              <a:rPr lang="en-US" sz="1600"/>
              <a:t>Easy to program</a:t>
            </a:r>
          </a:p>
          <a:p>
            <a:pPr lvl="1"/>
            <a:r>
              <a:rPr lang="en-US" sz="1600"/>
              <a:t>Very reliable</a:t>
            </a:r>
          </a:p>
          <a:p>
            <a:endParaRPr lang="en-US" sz="1600"/>
          </a:p>
        </p:txBody>
      </p:sp>
      <p:pic>
        <p:nvPicPr>
          <p:cNvPr id="1026" name="Picture 2" descr="Francesco - Simple LEGO EV3 Car with differential | FLLCasts">
            <a:extLst>
              <a:ext uri="{FF2B5EF4-FFF2-40B4-BE49-F238E27FC236}">
                <a16:creationId xmlns:a16="http://schemas.microsoft.com/office/drawing/2014/main" id="{E0639781-3E7B-8A31-63C2-78AD3EBE6D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5" r="14908"/>
          <a:stretch/>
        </p:blipFill>
        <p:spPr bwMode="auto">
          <a:xfrm>
            <a:off x="7275443" y="2391156"/>
            <a:ext cx="3925958" cy="307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BCA13-C676-5CB8-7474-53F3E6E63AC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30087" y="6311900"/>
            <a:ext cx="11131826" cy="365125"/>
          </a:xfrm>
        </p:spPr>
        <p:txBody>
          <a:bodyPr/>
          <a:lstStyle/>
          <a:p>
            <a:r>
              <a:rPr lang="en-US" b="0"/>
              <a:t>Mission to Mars – Build Your Own Robotic Rover © 2026 Arun Abraham. Free for non-commercial educational use. See MMCL-1.1 for licensing details.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9103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095ED-C0E1-4D93-70EB-0523B489F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22F6-3040-245B-03B4-3BFC1241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Differential Drive Move?</a:t>
            </a:r>
          </a:p>
        </p:txBody>
      </p:sp>
      <p:pic>
        <p:nvPicPr>
          <p:cNvPr id="2050" name="Picture 2" descr="Kinematic Modelling for Mobile Robots - The Robotics Space">
            <a:extLst>
              <a:ext uri="{FF2B5EF4-FFF2-40B4-BE49-F238E27FC236}">
                <a16:creationId xmlns:a16="http://schemas.microsoft.com/office/drawing/2014/main" id="{B0C7DDAF-B00E-C0AE-6F8D-36D5F73E0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29" b="-31937"/>
          <a:stretch/>
        </p:blipFill>
        <p:spPr bwMode="auto">
          <a:xfrm>
            <a:off x="1689514" y="1878489"/>
            <a:ext cx="7918450" cy="586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E5EAFA-02E1-60BB-EAE7-58D844BFE734}"/>
              </a:ext>
            </a:extLst>
          </p:cNvPr>
          <p:cNvSpPr txBox="1">
            <a:spLocks/>
          </p:cNvSpPr>
          <p:nvPr/>
        </p:nvSpPr>
        <p:spPr>
          <a:xfrm>
            <a:off x="5998335" y="5505322"/>
            <a:ext cx="3609629" cy="981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/>
              <a:t>Right wheel </a:t>
            </a:r>
            <a:r>
              <a:rPr lang="en-US" sz="2000" b="1">
                <a:solidFill>
                  <a:schemeClr val="accent2"/>
                </a:solidFill>
              </a:rPr>
              <a:t>forward</a:t>
            </a:r>
            <a:r>
              <a:rPr lang="en-US" sz="2000"/>
              <a:t>, left wheel </a:t>
            </a:r>
            <a:r>
              <a:rPr lang="en-US" sz="2000" b="1">
                <a:solidFill>
                  <a:schemeClr val="accent2"/>
                </a:solidFill>
              </a:rPr>
              <a:t>backward</a:t>
            </a:r>
            <a:r>
              <a:rPr lang="en-US" sz="2000"/>
              <a:t> = rotate counterclockwise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596E-0574-CCBB-6ABF-BCC3D8A89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9110" y="5552344"/>
            <a:ext cx="3609629" cy="88724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/>
              <a:t>Right wheel spins </a:t>
            </a:r>
            <a:r>
              <a:rPr lang="en-US" sz="2000" b="1">
                <a:solidFill>
                  <a:schemeClr val="accent2"/>
                </a:solidFill>
              </a:rPr>
              <a:t>faster</a:t>
            </a:r>
            <a:r>
              <a:rPr lang="en-US" sz="2000"/>
              <a:t> or moves while left wheel slows/stops.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45106-74D4-107B-0ED7-D73F1BFD6A6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30087" y="6311900"/>
            <a:ext cx="11131826" cy="365125"/>
          </a:xfrm>
        </p:spPr>
        <p:txBody>
          <a:bodyPr/>
          <a:lstStyle/>
          <a:p>
            <a:r>
              <a:rPr lang="en-US" b="0"/>
              <a:t>Mission to Mars – Build Your Own Robotic Rover © 2026 Arun Abraham. Free for non-commercial educational use. See MMCL-1.1 for licensing details.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43957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4E9D8-0597-7B81-82C9-12F6A813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Pros and Cons of Differential Drive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C309D-BC1B-5980-5439-1DB84CEC8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/>
              <a:t>Pros:</a:t>
            </a:r>
            <a:endParaRPr lang="en-US" sz="2400"/>
          </a:p>
          <a:p>
            <a:r>
              <a:rPr lang="en-US" sz="2400"/>
              <a:t>Very simple to build and program</a:t>
            </a:r>
          </a:p>
          <a:p>
            <a:r>
              <a:rPr lang="en-US" sz="2400"/>
              <a:t>Great for driving in straight lines</a:t>
            </a:r>
          </a:p>
          <a:p>
            <a:r>
              <a:rPr lang="en-US" sz="2400"/>
              <a:t>Strong pushing power (good for defense tasks)</a:t>
            </a:r>
          </a:p>
          <a:p>
            <a:r>
              <a:rPr lang="en-US" sz="2400"/>
              <a:t>Highly reliable — fewer parts to fail</a:t>
            </a:r>
          </a:p>
          <a:p>
            <a:pPr marL="0" indent="0">
              <a:buNone/>
            </a:pPr>
            <a:endParaRPr lang="en-US" sz="800" b="1"/>
          </a:p>
          <a:p>
            <a:pPr marL="0" indent="0">
              <a:buNone/>
            </a:pPr>
            <a:r>
              <a:rPr lang="en-US" sz="2400" b="1"/>
              <a:t>Cons:</a:t>
            </a:r>
            <a:endParaRPr lang="en-US" sz="2400"/>
          </a:p>
          <a:p>
            <a:r>
              <a:rPr lang="en-US" sz="2400"/>
              <a:t>Cannot strafe (no side-to-side movement)</a:t>
            </a:r>
          </a:p>
          <a:p>
            <a:r>
              <a:rPr lang="en-US" sz="2400"/>
              <a:t>Turning radius can be wide unless wheels rotate in opposite directions</a:t>
            </a:r>
          </a:p>
          <a:p>
            <a:r>
              <a:rPr lang="en-US" sz="2400"/>
              <a:t>Drag from passive casters can cause slight inaccuracies in autonomous movement</a:t>
            </a:r>
          </a:p>
          <a:p>
            <a:pPr marL="0" indent="0">
              <a:buNone/>
            </a:pPr>
            <a:endParaRPr lang="en-US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18C8DB-796E-6292-C2FE-6FE5544AD71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30087" y="6311900"/>
            <a:ext cx="11131826" cy="365125"/>
          </a:xfrm>
        </p:spPr>
        <p:txBody>
          <a:bodyPr/>
          <a:lstStyle/>
          <a:p>
            <a:r>
              <a:rPr lang="en-US" b="0"/>
              <a:t>Mission to Mars – Build Your Own Robotic Rover © 2026 Arun Abraham. Free for non-commercial educational use. See MMCL-1.1 for licensing details.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253839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B817A-568A-9FA2-7F1F-BD49A3950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Mecanum Drive Train</a:t>
            </a:r>
          </a:p>
        </p:txBody>
      </p:sp>
      <p:sp>
        <p:nvSpPr>
          <p:cNvPr id="410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11C69-3530-90F2-69D3-DA0489631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/>
              <a:t>A Mecanum drive uses special wheels with angled rollers, allowing the robot to move in any direction — forward, backward, sideways (strafe), and diagonally — without changing its orientation.</a:t>
            </a:r>
          </a:p>
          <a:p>
            <a:pPr marL="0" indent="0">
              <a:buNone/>
            </a:pPr>
            <a:endParaRPr lang="en-US" sz="2000" b="1"/>
          </a:p>
          <a:p>
            <a:r>
              <a:rPr lang="en-US" sz="2000" b="1"/>
              <a:t>Key Feature:</a:t>
            </a:r>
            <a:br>
              <a:rPr lang="en-US" sz="2000"/>
            </a:br>
            <a:r>
              <a:rPr lang="en-US" sz="2000"/>
              <a:t>The angled rollers on the wheels (usually 45°) create forces that combine to move the robot in complex ways.</a:t>
            </a:r>
          </a:p>
          <a:p>
            <a:endParaRPr lang="en-US" sz="2000" b="1"/>
          </a:p>
          <a:p>
            <a:r>
              <a:rPr lang="en-US" sz="2000" b="1"/>
              <a:t>Typical Layout:</a:t>
            </a:r>
            <a:br>
              <a:rPr lang="en-US" sz="2000"/>
            </a:br>
            <a:r>
              <a:rPr lang="en-US" sz="2000"/>
              <a:t>4 Mecanum wheels, one on each corner of the robot.</a:t>
            </a:r>
          </a:p>
          <a:p>
            <a:endParaRPr lang="en-US" sz="2000"/>
          </a:p>
        </p:txBody>
      </p:sp>
      <p:pic>
        <p:nvPicPr>
          <p:cNvPr id="4098" name="Picture 2" descr="Strafer Chassis Kit (140mm Mecanum Wheels)">
            <a:extLst>
              <a:ext uri="{FF2B5EF4-FFF2-40B4-BE49-F238E27FC236}">
                <a16:creationId xmlns:a16="http://schemas.microsoft.com/office/drawing/2014/main" id="{AA073982-48C0-44A4-4988-51E113927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2" b="-3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22D3CF-636A-EC25-B198-7E4928C24AD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30087" y="6311900"/>
            <a:ext cx="11131826" cy="365125"/>
          </a:xfrm>
        </p:spPr>
        <p:txBody>
          <a:bodyPr/>
          <a:lstStyle/>
          <a:p>
            <a:r>
              <a:rPr lang="en-US" b="0"/>
              <a:t>Mission to Mars – Build Your Own Robotic Rover © 2026 Arun Abraham. Free for non-commercial educational use. See MMCL-1.1 for licensing details.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368146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</TotalTime>
  <Words>2763</Words>
  <Application>Microsoft Macintosh PowerPoint</Application>
  <PresentationFormat>Widescreen</PresentationFormat>
  <Paragraphs>333</Paragraphs>
  <Slides>33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Aptos</vt:lpstr>
      <vt:lpstr>Aptos Display</vt:lpstr>
      <vt:lpstr>Arial</vt:lpstr>
      <vt:lpstr>office theme</vt:lpstr>
      <vt:lpstr>Robotics Drive Trains &amp; Motors</vt:lpstr>
      <vt:lpstr>What is a drive train?</vt:lpstr>
      <vt:lpstr>Why Does the Choice of Drive Train Matter?</vt:lpstr>
      <vt:lpstr>Choosing a Drive Train</vt:lpstr>
      <vt:lpstr>How Does Differential Drive Move?</vt:lpstr>
      <vt:lpstr>Differential Drive</vt:lpstr>
      <vt:lpstr>How Does Differential Drive Move?</vt:lpstr>
      <vt:lpstr>Pros and Cons of Differential Drive</vt:lpstr>
      <vt:lpstr>Mecanum Drive Train</vt:lpstr>
      <vt:lpstr>Mecanum Rollers</vt:lpstr>
      <vt:lpstr>How Mecanum Wheels Work</vt:lpstr>
      <vt:lpstr>Motion Types with Mecanum Drive</vt:lpstr>
      <vt:lpstr>Motion Types with Mecanum Drive</vt:lpstr>
      <vt:lpstr>Motion Types with Mecanum Drive</vt:lpstr>
      <vt:lpstr>Pros and Cons of Mecanum Drive</vt:lpstr>
      <vt:lpstr>X-Drive</vt:lpstr>
      <vt:lpstr>X-Drive movement</vt:lpstr>
      <vt:lpstr>Pros and Cons of X-Drive</vt:lpstr>
      <vt:lpstr>Swerve Drive Trains</vt:lpstr>
      <vt:lpstr>Swerve Drive Movement</vt:lpstr>
      <vt:lpstr>Mars Rover Drive Systems</vt:lpstr>
      <vt:lpstr>Curiosity Rover</vt:lpstr>
      <vt:lpstr>Rocker-Bogie Suspension</vt:lpstr>
      <vt:lpstr>Motors in Robotics</vt:lpstr>
      <vt:lpstr>Why Motors Matter</vt:lpstr>
      <vt:lpstr>Types of Motors in Robotics</vt:lpstr>
      <vt:lpstr>DC Motors</vt:lpstr>
      <vt:lpstr>GoBilda 5-Series Motors</vt:lpstr>
      <vt:lpstr>Gear Ratios</vt:lpstr>
      <vt:lpstr>Motor Direction and Power Basics</vt:lpstr>
      <vt:lpstr>Programming a Motor</vt:lpstr>
      <vt:lpstr>Motor Encoders</vt:lpstr>
      <vt:lpstr>Week #1 Goal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Aarush Abraham</cp:lastModifiedBy>
  <cp:revision>15</cp:revision>
  <dcterms:created xsi:type="dcterms:W3CDTF">2025-04-29T04:42:49Z</dcterms:created>
  <dcterms:modified xsi:type="dcterms:W3CDTF">2026-02-11T03:09:44Z</dcterms:modified>
</cp:coreProperties>
</file>